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7" r:id="rId2"/>
    <p:sldId id="273" r:id="rId3"/>
    <p:sldId id="279" r:id="rId4"/>
    <p:sldId id="280" r:id="rId5"/>
    <p:sldId id="265" r:id="rId6"/>
    <p:sldId id="272" r:id="rId7"/>
    <p:sldId id="264" r:id="rId8"/>
    <p:sldId id="277" r:id="rId9"/>
    <p:sldId id="278" r:id="rId10"/>
    <p:sldId id="266" r:id="rId11"/>
    <p:sldId id="281" r:id="rId12"/>
    <p:sldId id="291" r:id="rId13"/>
    <p:sldId id="292" r:id="rId14"/>
    <p:sldId id="275" r:id="rId15"/>
    <p:sldId id="282" r:id="rId16"/>
    <p:sldId id="283" r:id="rId17"/>
    <p:sldId id="285" r:id="rId18"/>
    <p:sldId id="286" r:id="rId19"/>
    <p:sldId id="287" r:id="rId20"/>
    <p:sldId id="288" r:id="rId21"/>
    <p:sldId id="289" r:id="rId22"/>
    <p:sldId id="290" r:id="rId23"/>
    <p:sldId id="284" r:id="rId24"/>
    <p:sldId id="295" r:id="rId25"/>
    <p:sldId id="276" r:id="rId26"/>
    <p:sldId id="294" r:id="rId27"/>
    <p:sldId id="293" r:id="rId28"/>
    <p:sldId id="296" r:id="rId29"/>
    <p:sldId id="297" r:id="rId30"/>
    <p:sldId id="267" r:id="rId31"/>
    <p:sldId id="29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03447BB-5D67-496B-8E87-E561075AD5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p:cViewPr varScale="1">
        <p:scale>
          <a:sx n="160" d="100"/>
          <a:sy n="160" d="100"/>
        </p:scale>
        <p:origin x="100" y="192"/>
      </p:cViewPr>
      <p:guideLst/>
    </p:cSldViewPr>
  </p:slideViewPr>
  <p:notesTextViewPr>
    <p:cViewPr>
      <p:scale>
        <a:sx n="1" d="1"/>
        <a:sy n="1" d="1"/>
      </p:scale>
      <p:origin x="0" y="0"/>
    </p:cViewPr>
  </p:notesTextViewPr>
  <p:notesViewPr>
    <p:cSldViewPr>
      <p:cViewPr varScale="1">
        <p:scale>
          <a:sx n="95" d="100"/>
          <a:sy n="95" d="100"/>
        </p:scale>
        <p:origin x="69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DE8356-FFDA-4E74-B804-79023C7DD259}" type="datetimeFigureOut">
              <a:rPr lang="en-US" smtClean="0"/>
              <a:t>5/24/2020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CB32D8-F2D2-4D01-80A9-88F3B128AE75}" type="slidenum">
              <a:rPr lang="en-US" smtClean="0"/>
              <a:t>‹#›</a:t>
            </a:fld>
            <a:endParaRPr lang="en-US"/>
          </a:p>
        </p:txBody>
      </p:sp>
    </p:spTree>
    <p:extLst>
      <p:ext uri="{BB962C8B-B14F-4D97-AF65-F5344CB8AC3E}">
        <p14:creationId xmlns:p14="http://schemas.microsoft.com/office/powerpoint/2010/main" val="2190847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3DDCE7-616C-4285-A468-7301F171BC93}" type="datetimeFigureOut">
              <a:rPr lang="en-US" smtClean="0"/>
              <a:t>5/24/2020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1D8F7-2BDD-4C56-98AF-2E212EF349F3}" type="slidenum">
              <a:rPr lang="en-US" smtClean="0"/>
              <a:t>‹#›</a:t>
            </a:fld>
            <a:endParaRPr lang="en-US"/>
          </a:p>
        </p:txBody>
      </p:sp>
    </p:spTree>
    <p:extLst>
      <p:ext uri="{BB962C8B-B14F-4D97-AF65-F5344CB8AC3E}">
        <p14:creationId xmlns:p14="http://schemas.microsoft.com/office/powerpoint/2010/main" val="2107619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38800" y="304801"/>
            <a:ext cx="5486400" cy="2514599"/>
          </a:xfrm>
        </p:spPr>
        <p:txBody>
          <a:bodyPr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5638800" y="2895600"/>
            <a:ext cx="5486400" cy="914400"/>
          </a:xfrm>
        </p:spPr>
        <p:txBody>
          <a:bodyPr/>
          <a:lstStyle>
            <a:lvl1pPr marL="0" indent="0" algn="l">
              <a:spcBef>
                <a:spcPts val="1200"/>
              </a:spcBef>
              <a:buNone/>
              <a:defRPr sz="2400">
                <a:solidFill>
                  <a:schemeClr val="bg2">
                    <a:lumMod val="25000"/>
                    <a:lumOff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2053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5/24/2020</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17451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365125"/>
            <a:ext cx="1828800" cy="56546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365125"/>
            <a:ext cx="8001000" cy="5654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5/24/2020</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4737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5/24/2020</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27300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0450" y="1676401"/>
            <a:ext cx="10058400" cy="175260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0450" y="3581400"/>
            <a:ext cx="10058400" cy="1143000"/>
          </a:xfrm>
        </p:spPr>
        <p:txBody>
          <a:bodyPr/>
          <a:lstStyle>
            <a:lvl1pPr marL="0" indent="0">
              <a:spcBef>
                <a:spcPts val="1200"/>
              </a:spcBef>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5/24/2020</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1566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676401"/>
            <a:ext cx="484632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78880" y="1676401"/>
            <a:ext cx="484632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762EC29-B8C5-4C7A-B6DA-418494D5CB21}" type="datetimeFigureOut">
              <a:rPr lang="en-US" smtClean="0"/>
              <a:t>5/24/2020</a:t>
            </a:fld>
            <a:endParaRPr lang="en-US"/>
          </a:p>
        </p:txBody>
      </p:sp>
      <p:sp>
        <p:nvSpPr>
          <p:cNvPr id="7" name="Slide Number Placeholder 6"/>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39025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681163"/>
            <a:ext cx="4846320" cy="823912"/>
          </a:xfrm>
        </p:spPr>
        <p:txBody>
          <a:bodyPr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05075"/>
            <a:ext cx="4846320" cy="351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78880" y="1681163"/>
            <a:ext cx="4846320" cy="823912"/>
          </a:xfrm>
        </p:spPr>
        <p:txBody>
          <a:bodyPr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78880" y="2505075"/>
            <a:ext cx="4846320" cy="351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3762EC29-B8C5-4C7A-B6DA-418494D5CB21}" type="datetimeFigureOut">
              <a:rPr lang="en-US" smtClean="0"/>
              <a:t>5/24/2020</a:t>
            </a:fld>
            <a:endParaRPr lang="en-US"/>
          </a:p>
        </p:txBody>
      </p:sp>
      <p:sp>
        <p:nvSpPr>
          <p:cNvPr id="9" name="Slide Number Placeholder 8"/>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69242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3762EC29-B8C5-4C7A-B6DA-418494D5CB21}" type="datetimeFigureOut">
              <a:rPr lang="en-US" smtClean="0"/>
              <a:t>5/24/2020</a:t>
            </a:fld>
            <a:endParaRPr lang="en-US"/>
          </a:p>
        </p:txBody>
      </p:sp>
      <p:sp>
        <p:nvSpPr>
          <p:cNvPr id="5" name="Slide Number Placeholder 4"/>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81093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3762EC29-B8C5-4C7A-B6DA-418494D5CB21}" type="datetimeFigureOut">
              <a:rPr lang="en-US" smtClean="0"/>
              <a:t>5/24/2020</a:t>
            </a:fld>
            <a:endParaRPr lang="en-US"/>
          </a:p>
        </p:txBody>
      </p:sp>
      <p:sp>
        <p:nvSpPr>
          <p:cNvPr id="4" name="Slide Number Placeholder 3"/>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235120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7467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24800" y="838200"/>
            <a:ext cx="3657600" cy="21336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09600" y="838200"/>
            <a:ext cx="6172200" cy="5181601"/>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2" y="3124200"/>
            <a:ext cx="3657600" cy="2895600"/>
          </a:xfrm>
        </p:spPr>
        <p:txBody>
          <a:bodyPr>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7959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838200"/>
            <a:ext cx="3657600" cy="2133600"/>
          </a:xfrm>
        </p:spPr>
        <p:txBody>
          <a:bodyPr anchor="b">
            <a:normAutofit/>
          </a:bodyPr>
          <a:lstStyle>
            <a:lvl1pPr>
              <a:defRPr sz="36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0"/>
            <a:ext cx="7239000" cy="6858000"/>
          </a:xfrm>
          <a:solidFill>
            <a:schemeClr val="bg1"/>
          </a:solidFill>
        </p:spPr>
        <p:txBody>
          <a:bodyPr tIns="36576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1" y="3124200"/>
            <a:ext cx="3657600" cy="2895600"/>
          </a:xfrm>
        </p:spPr>
        <p:txBody>
          <a:bodyPr>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p:cNvSpPr/>
          <p:nvPr/>
        </p:nvSpPr>
        <p:spPr>
          <a:xfrm>
            <a:off x="7239000" y="0"/>
            <a:ext cx="228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11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304800"/>
            <a:ext cx="10058400" cy="114300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66800" y="1676400"/>
            <a:ext cx="100584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070918" y="6392562"/>
            <a:ext cx="7082481" cy="180976"/>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Add a footer</a:t>
            </a:r>
          </a:p>
        </p:txBody>
      </p:sp>
      <p:sp>
        <p:nvSpPr>
          <p:cNvPr id="4" name="Date Placeholder 3"/>
          <p:cNvSpPr>
            <a:spLocks noGrp="1"/>
          </p:cNvSpPr>
          <p:nvPr>
            <p:ph type="dt" sz="half" idx="2"/>
          </p:nvPr>
        </p:nvSpPr>
        <p:spPr>
          <a:xfrm>
            <a:off x="8534400" y="6392562"/>
            <a:ext cx="12954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fld id="{3762EC29-B8C5-4C7A-B6DA-418494D5CB21}" type="datetimeFigureOut">
              <a:rPr lang="en-US" smtClean="0"/>
              <a:pPr/>
              <a:t>5/24/2020</a:t>
            </a:fld>
            <a:endParaRPr lang="en-US"/>
          </a:p>
        </p:txBody>
      </p:sp>
      <p:sp>
        <p:nvSpPr>
          <p:cNvPr id="6" name="Slide Number Placeholder 5"/>
          <p:cNvSpPr>
            <a:spLocks noGrp="1"/>
          </p:cNvSpPr>
          <p:nvPr>
            <p:ph type="sldNum" sz="quarter" idx="4"/>
          </p:nvPr>
        </p:nvSpPr>
        <p:spPr>
          <a:xfrm>
            <a:off x="10058400" y="6392562"/>
            <a:ext cx="10668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fld id="{F9043838-BFF5-400C-B067-3DF4A5F395D6}" type="slidenum">
              <a:rPr lang="en-US" smtClean="0"/>
              <a:pPr/>
              <a:t>‹#›</a:t>
            </a:fld>
            <a:endParaRPr lang="en-US"/>
          </a:p>
        </p:txBody>
      </p:sp>
    </p:spTree>
    <p:extLst>
      <p:ext uri="{BB962C8B-B14F-4D97-AF65-F5344CB8AC3E}">
        <p14:creationId xmlns:p14="http://schemas.microsoft.com/office/powerpoint/2010/main" val="2569209519"/>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sportsbookreviewsonline.com/scoresoddsarchives/ncaabasketball/ncaabasketballoddsarchives.htm" TargetMode="External"/><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hyperlink" Target="https://www.sportsbookreviewsonline.com/scoresoddsarchives/ncaabasketball/ncaabasketballoddsarchives.htm" TargetMode="External"/><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dirty="0"/>
              <a:t>Machine Learning vs Las Vegas</a:t>
            </a:r>
          </a:p>
        </p:txBody>
      </p:sp>
      <p:sp>
        <p:nvSpPr>
          <p:cNvPr id="3" name="Subtitle 2"/>
          <p:cNvSpPr>
            <a:spLocks noGrp="1"/>
          </p:cNvSpPr>
          <p:nvPr>
            <p:ph type="subTitle" idx="1"/>
          </p:nvPr>
        </p:nvSpPr>
        <p:spPr/>
        <p:txBody>
          <a:bodyPr/>
          <a:lstStyle/>
          <a:p>
            <a:pPr algn="ctr"/>
            <a:r>
              <a:rPr lang="en-US" dirty="0"/>
              <a:t>Analyzing College Basketball Results Past to Model the Future</a:t>
            </a:r>
          </a:p>
        </p:txBody>
      </p:sp>
    </p:spTree>
    <p:extLst>
      <p:ext uri="{BB962C8B-B14F-4D97-AF65-F5344CB8AC3E}">
        <p14:creationId xmlns:p14="http://schemas.microsoft.com/office/powerpoint/2010/main" val="57609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Sports Betting &amp; College Basketball </a:t>
            </a:r>
            <a:br>
              <a:rPr lang="en-US" dirty="0"/>
            </a:br>
            <a:r>
              <a:rPr lang="en-US" dirty="0"/>
              <a:t>Quick Definitions</a:t>
            </a:r>
          </a:p>
        </p:txBody>
      </p:sp>
      <p:sp>
        <p:nvSpPr>
          <p:cNvPr id="3" name="Content Placeholder 2"/>
          <p:cNvSpPr>
            <a:spLocks noGrp="1"/>
          </p:cNvSpPr>
          <p:nvPr>
            <p:ph idx="1"/>
          </p:nvPr>
        </p:nvSpPr>
        <p:spPr/>
        <p:txBody>
          <a:bodyPr>
            <a:normAutofit fontScale="70000" lnSpcReduction="20000"/>
          </a:bodyPr>
          <a:lstStyle/>
          <a:p>
            <a:r>
              <a:rPr lang="en-US" dirty="0"/>
              <a:t>Point Spread or Line</a:t>
            </a:r>
          </a:p>
          <a:p>
            <a:pPr lvl="1"/>
            <a:r>
              <a:rPr lang="en-US" dirty="0"/>
              <a:t>Number assigned to represent the point difference between two teams</a:t>
            </a:r>
          </a:p>
          <a:p>
            <a:pPr lvl="1"/>
            <a:r>
              <a:rPr lang="en-US" dirty="0"/>
              <a:t>Meant to cause equal split of bettors on each team – “balanced action”</a:t>
            </a:r>
          </a:p>
          <a:p>
            <a:pPr lvl="1"/>
            <a:r>
              <a:rPr lang="en-US" dirty="0"/>
              <a:t>The team with a negative number (-4.5) is favored to win</a:t>
            </a:r>
          </a:p>
          <a:p>
            <a:pPr lvl="1"/>
            <a:r>
              <a:rPr lang="en-US" dirty="0"/>
              <a:t>Lines will move from the time it opens to close based on wagers placed on either side in order to balance the action</a:t>
            </a:r>
          </a:p>
          <a:p>
            <a:r>
              <a:rPr lang="en-US" dirty="0" err="1"/>
              <a:t>Moneyline</a:t>
            </a:r>
            <a:r>
              <a:rPr lang="en-US" dirty="0"/>
              <a:t> Wagers</a:t>
            </a:r>
          </a:p>
          <a:p>
            <a:pPr lvl="1"/>
            <a:r>
              <a:rPr lang="en-US" dirty="0"/>
              <a:t>A wager on which team will win the game outright (without a point spread)</a:t>
            </a:r>
          </a:p>
          <a:p>
            <a:pPr lvl="1"/>
            <a:r>
              <a:rPr lang="en-US" dirty="0"/>
              <a:t>The team with a negative number (-180) is favored to win</a:t>
            </a:r>
          </a:p>
          <a:p>
            <a:pPr lvl="1"/>
            <a:r>
              <a:rPr lang="en-US" dirty="0"/>
              <a:t>The number represents the payout on a $100 wager</a:t>
            </a:r>
          </a:p>
          <a:p>
            <a:pPr lvl="2"/>
            <a:r>
              <a:rPr lang="en-US" dirty="0"/>
              <a:t>If the number is -180, the bettor needs to wager $180 to win $100</a:t>
            </a:r>
          </a:p>
          <a:p>
            <a:pPr lvl="2"/>
            <a:r>
              <a:rPr lang="en-US" dirty="0"/>
              <a:t>If the number is +145, the bettor needs to wager $100 to win $145</a:t>
            </a:r>
          </a:p>
          <a:p>
            <a:r>
              <a:rPr lang="en-US" dirty="0"/>
              <a:t>Totals or Over/Under</a:t>
            </a:r>
          </a:p>
          <a:p>
            <a:pPr lvl="1"/>
            <a:r>
              <a:rPr lang="en-US" dirty="0"/>
              <a:t>A wager on the total combined points of both teams in a half or the full game</a:t>
            </a:r>
          </a:p>
          <a:p>
            <a:pPr lvl="1"/>
            <a:r>
              <a:rPr lang="en-US" dirty="0"/>
              <a:t>If you bet ‘under’ 135.5 then you are hoping for 135 or fewer combined points to be scored</a:t>
            </a:r>
          </a:p>
        </p:txBody>
      </p:sp>
    </p:spTree>
    <p:extLst>
      <p:ext uri="{BB962C8B-B14F-4D97-AF65-F5344CB8AC3E}">
        <p14:creationId xmlns:p14="http://schemas.microsoft.com/office/powerpoint/2010/main" val="290508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0450" y="1676401"/>
            <a:ext cx="10058400" cy="838199"/>
          </a:xfrm>
        </p:spPr>
        <p:txBody>
          <a:bodyPr anchor="b">
            <a:normAutofit/>
          </a:bodyPr>
          <a:lstStyle/>
          <a:p>
            <a:r>
              <a:rPr lang="en-US" dirty="0"/>
              <a:t>Data Sets</a:t>
            </a:r>
          </a:p>
        </p:txBody>
      </p:sp>
      <p:sp>
        <p:nvSpPr>
          <p:cNvPr id="3" name="Text Placeholder 2"/>
          <p:cNvSpPr>
            <a:spLocks noGrp="1"/>
          </p:cNvSpPr>
          <p:nvPr>
            <p:ph type="body" idx="1"/>
          </p:nvPr>
        </p:nvSpPr>
        <p:spPr>
          <a:xfrm>
            <a:off x="1060450" y="2514600"/>
            <a:ext cx="10058400" cy="2971800"/>
          </a:xfrm>
        </p:spPr>
        <p:txBody>
          <a:bodyPr>
            <a:normAutofit/>
          </a:bodyPr>
          <a:lstStyle/>
          <a:p>
            <a:pPr marL="342900" indent="-342900">
              <a:buFont typeface="Arial" panose="020B0604020202020204" pitchFamily="34" charset="0"/>
              <a:buChar char="•"/>
            </a:pPr>
            <a:r>
              <a:rPr lang="en-US" dirty="0"/>
              <a:t>www.sports-reference.com</a:t>
            </a:r>
          </a:p>
          <a:p>
            <a:pPr marL="800100" lvl="1" indent="-342900">
              <a:buFont typeface="Arial" panose="020B0604020202020204" pitchFamily="34" charset="0"/>
              <a:buChar char="•"/>
            </a:pPr>
            <a:r>
              <a:rPr lang="en-US" dirty="0"/>
              <a:t>An API is available to capture schedule, team, and box score data</a:t>
            </a:r>
          </a:p>
          <a:p>
            <a:pPr marL="800100" lvl="1" indent="-342900">
              <a:buFont typeface="Arial" panose="020B0604020202020204" pitchFamily="34" charset="0"/>
              <a:buChar char="•"/>
            </a:pPr>
            <a:r>
              <a:rPr lang="en-US" dirty="0"/>
              <a:t>Capture data from the 2011 through 2019 seasons</a:t>
            </a:r>
          </a:p>
          <a:p>
            <a:pPr marL="800100" lvl="1" indent="-342900">
              <a:buFont typeface="Arial" panose="020B0604020202020204" pitchFamily="34" charset="0"/>
              <a:buChar char="•"/>
            </a:pPr>
            <a:r>
              <a:rPr lang="en-US" dirty="0"/>
              <a:t>106,370 games played after cleanup</a:t>
            </a:r>
          </a:p>
          <a:p>
            <a:pPr marL="342900" indent="-342900">
              <a:buFont typeface="Arial" panose="020B0604020202020204" pitchFamily="34" charset="0"/>
              <a:buChar char="•"/>
            </a:pPr>
            <a:r>
              <a:rPr lang="en-US" dirty="0"/>
              <a:t>www. sportsbookreviewsonline.com</a:t>
            </a:r>
          </a:p>
          <a:p>
            <a:pPr marL="800100" lvl="1" indent="-342900">
              <a:buFont typeface="Arial" panose="020B0604020202020204" pitchFamily="34" charset="0"/>
              <a:buChar char="•"/>
            </a:pPr>
            <a:r>
              <a:rPr lang="en-US" dirty="0"/>
              <a:t>Historical data in Excel files for historical scores and odds data from 2011 through 2019 seasons</a:t>
            </a:r>
          </a:p>
        </p:txBody>
      </p:sp>
      <p:sp>
        <p:nvSpPr>
          <p:cNvPr id="6" name="Rounded Rectangle 5" hidden="1"/>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200" b="1" i="1">
                <a:latin typeface="Arial" pitchFamily="34" charset="0"/>
                <a:cs typeface="Arial" pitchFamily="34" charset="0"/>
              </a:rPr>
              <a:t>NOTE:</a:t>
            </a:r>
          </a:p>
          <a:p>
            <a:pPr>
              <a:spcAft>
                <a:spcPts val="600"/>
              </a:spcAft>
            </a:pPr>
            <a:r>
              <a:rPr lang="en-US" sz="1200" i="1">
                <a:latin typeface="Arial" pitchFamily="34" charset="0"/>
                <a:cs typeface="Arial" pitchFamily="34" charset="0"/>
              </a:rPr>
              <a:t>To change images on this slide, select a picture and delete it. Then click the Insert Picture icon</a:t>
            </a:r>
          </a:p>
          <a:p>
            <a:pPr>
              <a:spcAft>
                <a:spcPts val="600"/>
              </a:spcAft>
            </a:pPr>
            <a:r>
              <a:rPr lang="en-US" sz="1200" i="1">
                <a:latin typeface="Arial" pitchFamily="34" charset="0"/>
                <a:cs typeface="Arial" pitchFamily="34" charset="0"/>
              </a:rPr>
              <a:t>in the placeholder to insert your own image.</a:t>
            </a:r>
          </a:p>
        </p:txBody>
      </p:sp>
    </p:spTree>
    <p:extLst>
      <p:ext uri="{BB962C8B-B14F-4D97-AF65-F5344CB8AC3E}">
        <p14:creationId xmlns:p14="http://schemas.microsoft.com/office/powerpoint/2010/main" val="253635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Sports Book</a:t>
            </a:r>
            <a:br>
              <a:rPr lang="en-US" dirty="0"/>
            </a:br>
            <a:r>
              <a:rPr lang="en-US" dirty="0"/>
              <a:t>Mean Absolute Error</a:t>
            </a:r>
            <a:br>
              <a:rPr lang="en-US" dirty="0"/>
            </a:br>
            <a:br>
              <a:rPr lang="en-US" dirty="0"/>
            </a:br>
            <a:r>
              <a:rPr lang="en-US" dirty="0"/>
              <a:t>2011-2019</a:t>
            </a:r>
          </a:p>
        </p:txBody>
      </p:sp>
      <p:pic>
        <p:nvPicPr>
          <p:cNvPr id="7" name="Content Placeholder 6">
            <a:extLst>
              <a:ext uri="{FF2B5EF4-FFF2-40B4-BE49-F238E27FC236}">
                <a16:creationId xmlns:a16="http://schemas.microsoft.com/office/drawing/2014/main" id="{8E6C8BE6-5CBF-4F80-8AB3-7BF9B687A0E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91708" y="76200"/>
            <a:ext cx="6172199" cy="3323492"/>
          </a:xfrm>
        </p:spPr>
      </p:pic>
      <p:sp>
        <p:nvSpPr>
          <p:cNvPr id="4" name="Text Placeholder 3"/>
          <p:cNvSpPr>
            <a:spLocks noGrp="1"/>
          </p:cNvSpPr>
          <p:nvPr>
            <p:ph type="body" sz="half" idx="2"/>
          </p:nvPr>
        </p:nvSpPr>
        <p:spPr/>
        <p:txBody>
          <a:bodyPr>
            <a:normAutofit/>
          </a:bodyPr>
          <a:lstStyle/>
          <a:p>
            <a:r>
              <a:rPr lang="en-US" dirty="0"/>
              <a:t>Season long errors we’re targeting with our model</a:t>
            </a:r>
          </a:p>
          <a:p>
            <a:r>
              <a:rPr lang="en-US" sz="1700" dirty="0"/>
              <a:t>Season Opening Line MAE:     8.495</a:t>
            </a:r>
          </a:p>
          <a:p>
            <a:r>
              <a:rPr lang="en-US" sz="1700" dirty="0"/>
              <a:t>Season Closing Line MAE:       8.421</a:t>
            </a:r>
          </a:p>
          <a:p>
            <a:r>
              <a:rPr lang="en-US" sz="1700" dirty="0"/>
              <a:t>Season Opening Total MAE:   13.606</a:t>
            </a:r>
          </a:p>
          <a:p>
            <a:r>
              <a:rPr lang="en-US" sz="1700" dirty="0"/>
              <a:t>Season Closing Total MAE:     13.344</a:t>
            </a:r>
          </a:p>
        </p:txBody>
      </p:sp>
      <p:sp>
        <p:nvSpPr>
          <p:cNvPr id="9" name="TextBox 8">
            <a:extLst>
              <a:ext uri="{FF2B5EF4-FFF2-40B4-BE49-F238E27FC236}">
                <a16:creationId xmlns:a16="http://schemas.microsoft.com/office/drawing/2014/main" id="{8F14F881-790D-4084-8945-13F8FB992D67}"/>
              </a:ext>
            </a:extLst>
          </p:cNvPr>
          <p:cNvSpPr txBox="1"/>
          <p:nvPr/>
        </p:nvSpPr>
        <p:spPr>
          <a:xfrm>
            <a:off x="9829800" y="5941367"/>
            <a:ext cx="2362200"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800" b="1" dirty="0"/>
              <a:t>Citation: NCAA BASKETBALL SCORES AND ODDS ARCHIVES. </a:t>
            </a:r>
            <a:r>
              <a:rPr lang="en-US" sz="800" b="1" dirty="0" err="1"/>
              <a:t>Retreived</a:t>
            </a:r>
            <a:r>
              <a:rPr lang="en-US" sz="800" b="1" dirty="0"/>
              <a:t> from </a:t>
            </a:r>
            <a:r>
              <a:rPr lang="en-US" sz="800" b="1" u="sng" dirty="0">
                <a:solidFill>
                  <a:srgbClr val="0070C0"/>
                </a:solidFill>
                <a:hlinkClick r:id="rId3">
                  <a:extLst>
                    <a:ext uri="{A12FA001-AC4F-418D-AE19-62706E023703}">
                      <ahyp:hlinkClr xmlns:ahyp="http://schemas.microsoft.com/office/drawing/2018/hyperlinkcolor" val="tx"/>
                    </a:ext>
                  </a:extLst>
                </a:hlinkClick>
              </a:rPr>
              <a:t>https://www.sportsbookreviewsonline.com/scoresoddsarchives/ncaabasketball/ncaabasketballoddsarchives.htm</a:t>
            </a:r>
            <a:endParaRPr lang="en-US" sz="800" b="1" dirty="0">
              <a:solidFill>
                <a:srgbClr val="0070C0"/>
              </a:solidFill>
            </a:endParaRPr>
          </a:p>
        </p:txBody>
      </p:sp>
      <p:pic>
        <p:nvPicPr>
          <p:cNvPr id="5" name="Picture 4" descr="A picture containing text, map&#10;&#10;Description automatically generated">
            <a:extLst>
              <a:ext uri="{FF2B5EF4-FFF2-40B4-BE49-F238E27FC236}">
                <a16:creationId xmlns:a16="http://schemas.microsoft.com/office/drawing/2014/main" id="{794529EF-400F-4CE7-8E99-21A3BCB7E7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708" y="3453384"/>
            <a:ext cx="6181344" cy="3328416"/>
          </a:xfrm>
          <a:prstGeom prst="rect">
            <a:avLst/>
          </a:prstGeom>
        </p:spPr>
      </p:pic>
    </p:spTree>
    <p:extLst>
      <p:ext uri="{BB962C8B-B14F-4D97-AF65-F5344CB8AC3E}">
        <p14:creationId xmlns:p14="http://schemas.microsoft.com/office/powerpoint/2010/main" val="3170435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Sports Book</a:t>
            </a:r>
            <a:br>
              <a:rPr lang="en-US" dirty="0"/>
            </a:br>
            <a:r>
              <a:rPr lang="en-US" dirty="0"/>
              <a:t>Mean Absolute Error</a:t>
            </a:r>
            <a:br>
              <a:rPr lang="en-US" dirty="0"/>
            </a:br>
            <a:br>
              <a:rPr lang="en-US" dirty="0"/>
            </a:br>
            <a:r>
              <a:rPr lang="en-US" dirty="0"/>
              <a:t>2011-2019</a:t>
            </a:r>
          </a:p>
        </p:txBody>
      </p:sp>
      <p:pic>
        <p:nvPicPr>
          <p:cNvPr id="7" name="Content Placeholder 6">
            <a:extLst>
              <a:ext uri="{FF2B5EF4-FFF2-40B4-BE49-F238E27FC236}">
                <a16:creationId xmlns:a16="http://schemas.microsoft.com/office/drawing/2014/main" id="{8E6C8BE6-5CBF-4F80-8AB3-7BF9B687A0E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91708" y="76200"/>
            <a:ext cx="6172199" cy="3323491"/>
          </a:xfrm>
        </p:spPr>
      </p:pic>
      <p:sp>
        <p:nvSpPr>
          <p:cNvPr id="4" name="Text Placeholder 3"/>
          <p:cNvSpPr>
            <a:spLocks noGrp="1"/>
          </p:cNvSpPr>
          <p:nvPr>
            <p:ph type="body" sz="half" idx="2"/>
          </p:nvPr>
        </p:nvSpPr>
        <p:spPr/>
        <p:txBody>
          <a:bodyPr>
            <a:normAutofit/>
          </a:bodyPr>
          <a:lstStyle/>
          <a:p>
            <a:r>
              <a:rPr lang="en-US" dirty="0"/>
              <a:t>Day of season error we’re targeting with our model</a:t>
            </a:r>
          </a:p>
          <a:p>
            <a:r>
              <a:rPr lang="en-US" sz="1700" dirty="0"/>
              <a:t>Day Opening Line MAE:     8.604</a:t>
            </a:r>
          </a:p>
          <a:p>
            <a:r>
              <a:rPr lang="en-US" sz="1700" dirty="0"/>
              <a:t>Day Closing Line MAE:       8.526</a:t>
            </a:r>
          </a:p>
          <a:p>
            <a:r>
              <a:rPr lang="en-US" sz="1700" dirty="0"/>
              <a:t>Day Opening Total MAE:   13.572</a:t>
            </a:r>
          </a:p>
          <a:p>
            <a:r>
              <a:rPr lang="en-US" sz="1700" dirty="0"/>
              <a:t>Day Closing Total MAE:     13.315</a:t>
            </a:r>
          </a:p>
        </p:txBody>
      </p:sp>
      <p:sp>
        <p:nvSpPr>
          <p:cNvPr id="9" name="TextBox 8">
            <a:extLst>
              <a:ext uri="{FF2B5EF4-FFF2-40B4-BE49-F238E27FC236}">
                <a16:creationId xmlns:a16="http://schemas.microsoft.com/office/drawing/2014/main" id="{8F14F881-790D-4084-8945-13F8FB992D67}"/>
              </a:ext>
            </a:extLst>
          </p:cNvPr>
          <p:cNvSpPr txBox="1"/>
          <p:nvPr/>
        </p:nvSpPr>
        <p:spPr>
          <a:xfrm>
            <a:off x="9829800" y="5941367"/>
            <a:ext cx="2362200"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800" b="1" dirty="0"/>
              <a:t>Citation: NCAA BASKETBALL SCORES AND ODDS ARCHIVES. </a:t>
            </a:r>
            <a:r>
              <a:rPr lang="en-US" sz="800" b="1" dirty="0" err="1"/>
              <a:t>Retreived</a:t>
            </a:r>
            <a:r>
              <a:rPr lang="en-US" sz="800" b="1" dirty="0"/>
              <a:t> from </a:t>
            </a:r>
            <a:r>
              <a:rPr lang="en-US" sz="800" b="1" u="sng" dirty="0">
                <a:solidFill>
                  <a:srgbClr val="0070C0"/>
                </a:solidFill>
                <a:hlinkClick r:id="rId3">
                  <a:extLst>
                    <a:ext uri="{A12FA001-AC4F-418D-AE19-62706E023703}">
                      <ahyp:hlinkClr xmlns:ahyp="http://schemas.microsoft.com/office/drawing/2018/hyperlinkcolor" val="tx"/>
                    </a:ext>
                  </a:extLst>
                </a:hlinkClick>
              </a:rPr>
              <a:t>https://www.sportsbookreviewsonline.com/scoresoddsarchives/ncaabasketball/ncaabasketballoddsarchives.htm</a:t>
            </a:r>
            <a:endParaRPr lang="en-US" sz="800" b="1" dirty="0">
              <a:solidFill>
                <a:srgbClr val="0070C0"/>
              </a:solidFill>
            </a:endParaRPr>
          </a:p>
        </p:txBody>
      </p:sp>
      <p:pic>
        <p:nvPicPr>
          <p:cNvPr id="5" name="Picture 4">
            <a:extLst>
              <a:ext uri="{FF2B5EF4-FFF2-40B4-BE49-F238E27FC236}">
                <a16:creationId xmlns:a16="http://schemas.microsoft.com/office/drawing/2014/main" id="{794529EF-400F-4CE7-8E99-21A3BCB7E7C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1708" y="3453384"/>
            <a:ext cx="6181343" cy="3328416"/>
          </a:xfrm>
          <a:prstGeom prst="rect">
            <a:avLst/>
          </a:prstGeom>
        </p:spPr>
      </p:pic>
    </p:spTree>
    <p:extLst>
      <p:ext uri="{BB962C8B-B14F-4D97-AF65-F5344CB8AC3E}">
        <p14:creationId xmlns:p14="http://schemas.microsoft.com/office/powerpoint/2010/main" val="2435135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Collection – Cleansing – Compilation</a:t>
            </a:r>
          </a:p>
        </p:txBody>
      </p:sp>
      <p:sp>
        <p:nvSpPr>
          <p:cNvPr id="9" name="Text Placeholder 2">
            <a:extLst>
              <a:ext uri="{FF2B5EF4-FFF2-40B4-BE49-F238E27FC236}">
                <a16:creationId xmlns:a16="http://schemas.microsoft.com/office/drawing/2014/main" id="{E9100EA7-8B6A-485E-A1BB-7B77AF9560C2}"/>
              </a:ext>
            </a:extLst>
          </p:cNvPr>
          <p:cNvSpPr>
            <a:spLocks noGrp="1"/>
          </p:cNvSpPr>
          <p:nvPr>
            <p:ph type="body" idx="1"/>
          </p:nvPr>
        </p:nvSpPr>
        <p:spPr/>
        <p:txBody>
          <a:bodyPr/>
          <a:lstStyle/>
          <a:p>
            <a:r>
              <a:rPr lang="en-US" dirty="0"/>
              <a:t>API extract for Season, Team, and Box Score index</a:t>
            </a:r>
          </a:p>
        </p:txBody>
      </p:sp>
      <p:sp>
        <p:nvSpPr>
          <p:cNvPr id="11" name="Text Placeholder 4">
            <a:extLst>
              <a:ext uri="{FF2B5EF4-FFF2-40B4-BE49-F238E27FC236}">
                <a16:creationId xmlns:a16="http://schemas.microsoft.com/office/drawing/2014/main" id="{846C64B1-F7E6-426E-AF0B-B3A9165B5A29}"/>
              </a:ext>
            </a:extLst>
          </p:cNvPr>
          <p:cNvSpPr>
            <a:spLocks noGrp="1"/>
          </p:cNvSpPr>
          <p:nvPr>
            <p:ph type="body" sz="quarter" idx="3"/>
          </p:nvPr>
        </p:nvSpPr>
        <p:spPr/>
        <p:txBody>
          <a:bodyPr/>
          <a:lstStyle/>
          <a:p>
            <a:r>
              <a:rPr lang="en-US" dirty="0"/>
              <a:t>API extract by season for individual box scores</a:t>
            </a:r>
          </a:p>
        </p:txBody>
      </p:sp>
      <p:pic>
        <p:nvPicPr>
          <p:cNvPr id="4" name="Picture 3">
            <a:extLst>
              <a:ext uri="{FF2B5EF4-FFF2-40B4-BE49-F238E27FC236}">
                <a16:creationId xmlns:a16="http://schemas.microsoft.com/office/drawing/2014/main" id="{33881525-14DC-460A-801F-EDDB00AF4635}"/>
              </a:ext>
            </a:extLst>
          </p:cNvPr>
          <p:cNvPicPr>
            <a:picLocks noChangeAspect="1"/>
          </p:cNvPicPr>
          <p:nvPr/>
        </p:nvPicPr>
        <p:blipFill>
          <a:blip r:embed="rId2"/>
          <a:stretch>
            <a:fillRect/>
          </a:stretch>
        </p:blipFill>
        <p:spPr>
          <a:xfrm>
            <a:off x="701869" y="2667000"/>
            <a:ext cx="5211251" cy="1915133"/>
          </a:xfrm>
          <a:prstGeom prst="rect">
            <a:avLst/>
          </a:prstGeom>
          <a:noFill/>
        </p:spPr>
      </p:pic>
      <p:pic>
        <p:nvPicPr>
          <p:cNvPr id="5" name="Picture 4">
            <a:extLst>
              <a:ext uri="{FF2B5EF4-FFF2-40B4-BE49-F238E27FC236}">
                <a16:creationId xmlns:a16="http://schemas.microsoft.com/office/drawing/2014/main" id="{C40731CC-9D21-414E-81D9-39B343DAB7AE}"/>
              </a:ext>
            </a:extLst>
          </p:cNvPr>
          <p:cNvPicPr>
            <a:picLocks noChangeAspect="1"/>
          </p:cNvPicPr>
          <p:nvPr/>
        </p:nvPicPr>
        <p:blipFill>
          <a:blip r:embed="rId3"/>
          <a:stretch>
            <a:fillRect/>
          </a:stretch>
        </p:blipFill>
        <p:spPr>
          <a:xfrm>
            <a:off x="6096000" y="2667000"/>
            <a:ext cx="5486400" cy="1915133"/>
          </a:xfrm>
          <a:prstGeom prst="rect">
            <a:avLst/>
          </a:prstGeom>
        </p:spPr>
      </p:pic>
      <p:grpSp>
        <p:nvGrpSpPr>
          <p:cNvPr id="8" name="Group 7">
            <a:extLst>
              <a:ext uri="{FF2B5EF4-FFF2-40B4-BE49-F238E27FC236}">
                <a16:creationId xmlns:a16="http://schemas.microsoft.com/office/drawing/2014/main" id="{C17E22F0-D9EF-49D1-B927-836D85D1DF16}"/>
              </a:ext>
            </a:extLst>
          </p:cNvPr>
          <p:cNvGrpSpPr/>
          <p:nvPr/>
        </p:nvGrpSpPr>
        <p:grpSpPr>
          <a:xfrm>
            <a:off x="2895600" y="4648200"/>
            <a:ext cx="6400800" cy="1485900"/>
            <a:chOff x="2895600" y="4648200"/>
            <a:chExt cx="6400800" cy="1485900"/>
          </a:xfrm>
        </p:grpSpPr>
        <p:sp>
          <p:nvSpPr>
            <p:cNvPr id="6" name="Flowchart: Process 5">
              <a:extLst>
                <a:ext uri="{FF2B5EF4-FFF2-40B4-BE49-F238E27FC236}">
                  <a16:creationId xmlns:a16="http://schemas.microsoft.com/office/drawing/2014/main" id="{0612640B-52E5-40EC-B448-FC219FE6D5AE}"/>
                </a:ext>
              </a:extLst>
            </p:cNvPr>
            <p:cNvSpPr/>
            <p:nvPr/>
          </p:nvSpPr>
          <p:spPr>
            <a:xfrm>
              <a:off x="3810000" y="4762500"/>
              <a:ext cx="4572000" cy="1371600"/>
            </a:xfrm>
            <a:prstGeom prst="flowChartProcess">
              <a:avLst/>
            </a:prstGeom>
            <a:ln>
              <a:solidFill>
                <a:schemeClr val="bg1"/>
              </a:solidFill>
            </a:ln>
            <a:effectLst>
              <a:outerShdw blurRad="50800" dist="38100" dir="5400000" algn="t"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Added a smart progress meter for API loops using “</a:t>
              </a:r>
              <a:r>
                <a:rPr lang="en-US" dirty="0" err="1"/>
                <a:t>tqdm</a:t>
              </a:r>
              <a:r>
                <a:rPr lang="en-US" dirty="0"/>
                <a:t>” package</a:t>
              </a:r>
            </a:p>
          </p:txBody>
        </p:sp>
        <p:sp>
          <p:nvSpPr>
            <p:cNvPr id="7" name="Arrow: Bent-Up 6">
              <a:extLst>
                <a:ext uri="{FF2B5EF4-FFF2-40B4-BE49-F238E27FC236}">
                  <a16:creationId xmlns:a16="http://schemas.microsoft.com/office/drawing/2014/main" id="{7BE16F11-B9CB-4D04-B422-A0BECF0594A0}"/>
                </a:ext>
              </a:extLst>
            </p:cNvPr>
            <p:cNvSpPr/>
            <p:nvPr/>
          </p:nvSpPr>
          <p:spPr>
            <a:xfrm>
              <a:off x="8382000" y="4648200"/>
              <a:ext cx="914400" cy="990600"/>
            </a:xfrm>
            <a:prstGeom prst="bentUpArrow">
              <a:avLst/>
            </a:prstGeom>
            <a:ln>
              <a:solidFill>
                <a:schemeClr val="bg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0" name="Arrow: Bent-Up 9">
              <a:extLst>
                <a:ext uri="{FF2B5EF4-FFF2-40B4-BE49-F238E27FC236}">
                  <a16:creationId xmlns:a16="http://schemas.microsoft.com/office/drawing/2014/main" id="{B7CA274D-0643-42E2-84C7-7FCB146B3C72}"/>
                </a:ext>
              </a:extLst>
            </p:cNvPr>
            <p:cNvSpPr/>
            <p:nvPr/>
          </p:nvSpPr>
          <p:spPr>
            <a:xfrm flipH="1">
              <a:off x="2895600" y="4648200"/>
              <a:ext cx="914400" cy="990600"/>
            </a:xfrm>
            <a:prstGeom prst="bentUpArrow">
              <a:avLst/>
            </a:prstGeom>
            <a:ln>
              <a:solidFill>
                <a:schemeClr val="bg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8510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Collection – Cleansing – Compilation</a:t>
            </a:r>
          </a:p>
        </p:txBody>
      </p:sp>
      <p:sp>
        <p:nvSpPr>
          <p:cNvPr id="12" name="Text Placeholder 11">
            <a:extLst>
              <a:ext uri="{FF2B5EF4-FFF2-40B4-BE49-F238E27FC236}">
                <a16:creationId xmlns:a16="http://schemas.microsoft.com/office/drawing/2014/main" id="{5615774F-0EA6-4E3D-A00E-19F24809E58D}"/>
              </a:ext>
            </a:extLst>
          </p:cNvPr>
          <p:cNvSpPr>
            <a:spLocks noGrp="1"/>
          </p:cNvSpPr>
          <p:nvPr>
            <p:ph type="body" idx="1"/>
          </p:nvPr>
        </p:nvSpPr>
        <p:spPr/>
        <p:txBody>
          <a:bodyPr/>
          <a:lstStyle/>
          <a:p>
            <a:r>
              <a:rPr lang="en-US" dirty="0"/>
              <a:t>Drop fields from box scores</a:t>
            </a:r>
          </a:p>
        </p:txBody>
      </p:sp>
      <p:sp>
        <p:nvSpPr>
          <p:cNvPr id="15" name="Content Placeholder 14">
            <a:extLst>
              <a:ext uri="{FF2B5EF4-FFF2-40B4-BE49-F238E27FC236}">
                <a16:creationId xmlns:a16="http://schemas.microsoft.com/office/drawing/2014/main" id="{6ABC9D55-4483-4CE8-9D2E-B56DE759B8BB}"/>
              </a:ext>
            </a:extLst>
          </p:cNvPr>
          <p:cNvSpPr>
            <a:spLocks noGrp="1"/>
          </p:cNvSpPr>
          <p:nvPr>
            <p:ph sz="half" idx="2"/>
          </p:nvPr>
        </p:nvSpPr>
        <p:spPr/>
        <p:txBody>
          <a:bodyPr/>
          <a:lstStyle/>
          <a:p>
            <a:r>
              <a:rPr lang="en-US" dirty="0"/>
              <a:t>AP Poll rankings</a:t>
            </a:r>
          </a:p>
          <a:p>
            <a:r>
              <a:rPr lang="en-US" dirty="0"/>
              <a:t>Duplicate game IDs</a:t>
            </a:r>
          </a:p>
          <a:p>
            <a:endParaRPr lang="en-US" dirty="0"/>
          </a:p>
        </p:txBody>
      </p:sp>
      <p:sp>
        <p:nvSpPr>
          <p:cNvPr id="16" name="Text Placeholder 15">
            <a:extLst>
              <a:ext uri="{FF2B5EF4-FFF2-40B4-BE49-F238E27FC236}">
                <a16:creationId xmlns:a16="http://schemas.microsoft.com/office/drawing/2014/main" id="{6CC0EFF5-4311-432F-9EA6-020599476465}"/>
              </a:ext>
            </a:extLst>
          </p:cNvPr>
          <p:cNvSpPr>
            <a:spLocks noGrp="1"/>
          </p:cNvSpPr>
          <p:nvPr>
            <p:ph type="body" sz="quarter" idx="3"/>
          </p:nvPr>
        </p:nvSpPr>
        <p:spPr/>
        <p:txBody>
          <a:bodyPr/>
          <a:lstStyle/>
          <a:p>
            <a:r>
              <a:rPr lang="en-US" dirty="0"/>
              <a:t>Add fields to box scores</a:t>
            </a:r>
          </a:p>
        </p:txBody>
      </p:sp>
      <p:sp>
        <p:nvSpPr>
          <p:cNvPr id="17" name="Content Placeholder 16">
            <a:extLst>
              <a:ext uri="{FF2B5EF4-FFF2-40B4-BE49-F238E27FC236}">
                <a16:creationId xmlns:a16="http://schemas.microsoft.com/office/drawing/2014/main" id="{04AB1B58-BE4E-4891-BD6A-825EB6D2235F}"/>
              </a:ext>
            </a:extLst>
          </p:cNvPr>
          <p:cNvSpPr>
            <a:spLocks noGrp="1"/>
          </p:cNvSpPr>
          <p:nvPr>
            <p:ph sz="quarter" idx="4"/>
          </p:nvPr>
        </p:nvSpPr>
        <p:spPr/>
        <p:txBody>
          <a:bodyPr/>
          <a:lstStyle/>
          <a:p>
            <a:r>
              <a:rPr lang="en-US" dirty="0"/>
              <a:t>Day of season</a:t>
            </a:r>
          </a:p>
          <a:p>
            <a:r>
              <a:rPr lang="en-US" dirty="0"/>
              <a:t>Running average features</a:t>
            </a:r>
          </a:p>
          <a:p>
            <a:pPr lvl="1"/>
            <a:r>
              <a:rPr lang="en-US" dirty="0"/>
              <a:t>Offensive and Defensive Ratings</a:t>
            </a:r>
          </a:p>
          <a:p>
            <a:pPr lvl="1"/>
            <a:r>
              <a:rPr lang="en-US" dirty="0"/>
              <a:t>Game Pace / Possessions per game</a:t>
            </a:r>
          </a:p>
          <a:p>
            <a:r>
              <a:rPr lang="en-US" dirty="0"/>
              <a:t>Full season features</a:t>
            </a:r>
          </a:p>
          <a:p>
            <a:r>
              <a:rPr lang="en-US" dirty="0"/>
              <a:t>5-year average features</a:t>
            </a:r>
          </a:p>
          <a:p>
            <a:r>
              <a:rPr lang="en-US" dirty="0"/>
              <a:t>Home/Away/Neutral sites</a:t>
            </a:r>
          </a:p>
        </p:txBody>
      </p:sp>
    </p:spTree>
    <p:extLst>
      <p:ext uri="{BB962C8B-B14F-4D97-AF65-F5344CB8AC3E}">
        <p14:creationId xmlns:p14="http://schemas.microsoft.com/office/powerpoint/2010/main" val="43440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Collection – Cleansing – Compilation</a:t>
            </a:r>
          </a:p>
        </p:txBody>
      </p:sp>
      <p:pic>
        <p:nvPicPr>
          <p:cNvPr id="18" name="Picture 17" descr="A screenshot of a cell phone&#10;&#10;Description automatically generated">
            <a:extLst>
              <a:ext uri="{FF2B5EF4-FFF2-40B4-BE49-F238E27FC236}">
                <a16:creationId xmlns:a16="http://schemas.microsoft.com/office/drawing/2014/main" id="{192E4D20-02E2-4F1B-A9E3-3F5E0D78BA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4114800"/>
            <a:ext cx="3396343" cy="1828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2" name="Content Placeholder 21">
            <a:extLst>
              <a:ext uri="{FF2B5EF4-FFF2-40B4-BE49-F238E27FC236}">
                <a16:creationId xmlns:a16="http://schemas.microsoft.com/office/drawing/2014/main" id="{CB7FDB50-2DA6-4842-A0FC-330AF0930F4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62000" y="2133600"/>
            <a:ext cx="3396342" cy="1828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4" name="Picture 23" descr="A close up of a device&#10;&#10;Description automatically generated">
            <a:extLst>
              <a:ext uri="{FF2B5EF4-FFF2-40B4-BE49-F238E27FC236}">
                <a16:creationId xmlns:a16="http://schemas.microsoft.com/office/drawing/2014/main" id="{F89EF4E7-C351-4E3A-8113-044924CE96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5929" y="2133600"/>
            <a:ext cx="3396343" cy="1828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6" name="Picture 25" descr="A picture containing table, kitchen, white&#10;&#10;Description automatically generated">
            <a:extLst>
              <a:ext uri="{FF2B5EF4-FFF2-40B4-BE49-F238E27FC236}">
                <a16:creationId xmlns:a16="http://schemas.microsoft.com/office/drawing/2014/main" id="{AAB6C183-4B9F-4CC9-B79F-F91A7EDA0EC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2257" y="4114800"/>
            <a:ext cx="3396343" cy="1828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Picture 27" descr="A close up of a logo&#10;&#10;Description automatically generated">
            <a:extLst>
              <a:ext uri="{FF2B5EF4-FFF2-40B4-BE49-F238E27FC236}">
                <a16:creationId xmlns:a16="http://schemas.microsoft.com/office/drawing/2014/main" id="{AC80F5D7-EA5B-4277-9296-C4FA340DEDD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09857" y="2133600"/>
            <a:ext cx="3396343" cy="1828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 name="Picture 29" descr="A picture containing sitting&#10;&#10;Description automatically generated">
            <a:extLst>
              <a:ext uri="{FF2B5EF4-FFF2-40B4-BE49-F238E27FC236}">
                <a16:creationId xmlns:a16="http://schemas.microsoft.com/office/drawing/2014/main" id="{B4F5FEBF-DC90-467E-9E90-D36FB6CBCF8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6733" y="4114800"/>
            <a:ext cx="3396343" cy="1828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1" name="Text Placeholder 11">
            <a:extLst>
              <a:ext uri="{FF2B5EF4-FFF2-40B4-BE49-F238E27FC236}">
                <a16:creationId xmlns:a16="http://schemas.microsoft.com/office/drawing/2014/main" id="{769D9D4B-D123-4973-9CDD-1F1C4A592E26}"/>
              </a:ext>
            </a:extLst>
          </p:cNvPr>
          <p:cNvSpPr txBox="1">
            <a:spLocks/>
          </p:cNvSpPr>
          <p:nvPr/>
        </p:nvSpPr>
        <p:spPr>
          <a:xfrm>
            <a:off x="1066800" y="1524001"/>
            <a:ext cx="2895600" cy="60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2 Pt FG Attempts</a:t>
            </a:r>
          </a:p>
        </p:txBody>
      </p:sp>
      <p:sp>
        <p:nvSpPr>
          <p:cNvPr id="32" name="Text Placeholder 11">
            <a:extLst>
              <a:ext uri="{FF2B5EF4-FFF2-40B4-BE49-F238E27FC236}">
                <a16:creationId xmlns:a16="http://schemas.microsoft.com/office/drawing/2014/main" id="{5AF03FA4-617F-40F2-8B6E-E97436318238}"/>
              </a:ext>
            </a:extLst>
          </p:cNvPr>
          <p:cNvSpPr txBox="1">
            <a:spLocks/>
          </p:cNvSpPr>
          <p:nvPr/>
        </p:nvSpPr>
        <p:spPr>
          <a:xfrm>
            <a:off x="4686300" y="1524001"/>
            <a:ext cx="2895600" cy="60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3 Pt FG Made</a:t>
            </a:r>
          </a:p>
        </p:txBody>
      </p:sp>
      <p:sp>
        <p:nvSpPr>
          <p:cNvPr id="33" name="Text Placeholder 11">
            <a:extLst>
              <a:ext uri="{FF2B5EF4-FFF2-40B4-BE49-F238E27FC236}">
                <a16:creationId xmlns:a16="http://schemas.microsoft.com/office/drawing/2014/main" id="{DBF1C2F5-72FD-4BED-9634-676400509A8E}"/>
              </a:ext>
            </a:extLst>
          </p:cNvPr>
          <p:cNvSpPr txBox="1">
            <a:spLocks/>
          </p:cNvSpPr>
          <p:nvPr/>
        </p:nvSpPr>
        <p:spPr>
          <a:xfrm>
            <a:off x="8357104" y="1524001"/>
            <a:ext cx="2895600" cy="60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3 Pt FG Attempts</a:t>
            </a:r>
          </a:p>
        </p:txBody>
      </p:sp>
      <p:sp>
        <p:nvSpPr>
          <p:cNvPr id="34" name="Text Placeholder 11">
            <a:extLst>
              <a:ext uri="{FF2B5EF4-FFF2-40B4-BE49-F238E27FC236}">
                <a16:creationId xmlns:a16="http://schemas.microsoft.com/office/drawing/2014/main" id="{073BB408-BC6E-4658-B39E-715219C6B1B5}"/>
              </a:ext>
            </a:extLst>
          </p:cNvPr>
          <p:cNvSpPr txBox="1">
            <a:spLocks/>
          </p:cNvSpPr>
          <p:nvPr/>
        </p:nvSpPr>
        <p:spPr>
          <a:xfrm>
            <a:off x="76201" y="2895599"/>
            <a:ext cx="685800" cy="30480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Away</a:t>
            </a:r>
          </a:p>
        </p:txBody>
      </p:sp>
      <p:sp>
        <p:nvSpPr>
          <p:cNvPr id="35" name="Text Placeholder 11">
            <a:extLst>
              <a:ext uri="{FF2B5EF4-FFF2-40B4-BE49-F238E27FC236}">
                <a16:creationId xmlns:a16="http://schemas.microsoft.com/office/drawing/2014/main" id="{977B3D6D-CDA4-459E-B9D8-16C2A5B15E67}"/>
              </a:ext>
            </a:extLst>
          </p:cNvPr>
          <p:cNvSpPr txBox="1">
            <a:spLocks/>
          </p:cNvSpPr>
          <p:nvPr/>
        </p:nvSpPr>
        <p:spPr>
          <a:xfrm>
            <a:off x="76201" y="4876799"/>
            <a:ext cx="685800" cy="30480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Home</a:t>
            </a:r>
          </a:p>
        </p:txBody>
      </p:sp>
    </p:spTree>
    <p:extLst>
      <p:ext uri="{BB962C8B-B14F-4D97-AF65-F5344CB8AC3E}">
        <p14:creationId xmlns:p14="http://schemas.microsoft.com/office/powerpoint/2010/main" val="155539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Collection – Cleansing – Compilation</a:t>
            </a:r>
          </a:p>
        </p:txBody>
      </p:sp>
      <p:pic>
        <p:nvPicPr>
          <p:cNvPr id="18" name="Picture 17">
            <a:extLst>
              <a:ext uri="{FF2B5EF4-FFF2-40B4-BE49-F238E27FC236}">
                <a16:creationId xmlns:a16="http://schemas.microsoft.com/office/drawing/2014/main" id="{192E4D20-02E2-4F1B-A9E3-3F5E0D78BAA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62000" y="4114800"/>
            <a:ext cx="3396342" cy="1828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2" name="Content Placeholder 21">
            <a:extLst>
              <a:ext uri="{FF2B5EF4-FFF2-40B4-BE49-F238E27FC236}">
                <a16:creationId xmlns:a16="http://schemas.microsoft.com/office/drawing/2014/main" id="{CB7FDB50-2DA6-4842-A0FC-330AF0930F4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762000" y="2133600"/>
            <a:ext cx="3396342" cy="18287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4" name="Picture 23">
            <a:extLst>
              <a:ext uri="{FF2B5EF4-FFF2-40B4-BE49-F238E27FC236}">
                <a16:creationId xmlns:a16="http://schemas.microsoft.com/office/drawing/2014/main" id="{F89EF4E7-C351-4E3A-8113-044924CE96E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435929" y="2133600"/>
            <a:ext cx="3396342" cy="1828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6" name="Picture 25">
            <a:extLst>
              <a:ext uri="{FF2B5EF4-FFF2-40B4-BE49-F238E27FC236}">
                <a16:creationId xmlns:a16="http://schemas.microsoft.com/office/drawing/2014/main" id="{AAB6C183-4B9F-4CC9-B79F-F91A7EDA0EC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452257" y="4114800"/>
            <a:ext cx="3396342" cy="1828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Picture 27">
            <a:extLst>
              <a:ext uri="{FF2B5EF4-FFF2-40B4-BE49-F238E27FC236}">
                <a16:creationId xmlns:a16="http://schemas.microsoft.com/office/drawing/2014/main" id="{AC80F5D7-EA5B-4277-9296-C4FA340DEDD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109857" y="2133600"/>
            <a:ext cx="3396342" cy="1828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 name="Picture 29">
            <a:extLst>
              <a:ext uri="{FF2B5EF4-FFF2-40B4-BE49-F238E27FC236}">
                <a16:creationId xmlns:a16="http://schemas.microsoft.com/office/drawing/2014/main" id="{B4F5FEBF-DC90-467E-9E90-D36FB6CBCF8E}"/>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8106733" y="4114800"/>
            <a:ext cx="3396342" cy="1828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 Placeholder 11">
            <a:extLst>
              <a:ext uri="{FF2B5EF4-FFF2-40B4-BE49-F238E27FC236}">
                <a16:creationId xmlns:a16="http://schemas.microsoft.com/office/drawing/2014/main" id="{28CBEF87-2CD4-434A-AE44-F78D3517DC80}"/>
              </a:ext>
            </a:extLst>
          </p:cNvPr>
          <p:cNvSpPr txBox="1">
            <a:spLocks/>
          </p:cNvSpPr>
          <p:nvPr/>
        </p:nvSpPr>
        <p:spPr>
          <a:xfrm>
            <a:off x="1066800" y="1524001"/>
            <a:ext cx="2895600" cy="60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Assists</a:t>
            </a:r>
          </a:p>
        </p:txBody>
      </p:sp>
      <p:sp>
        <p:nvSpPr>
          <p:cNvPr id="10" name="Text Placeholder 11">
            <a:extLst>
              <a:ext uri="{FF2B5EF4-FFF2-40B4-BE49-F238E27FC236}">
                <a16:creationId xmlns:a16="http://schemas.microsoft.com/office/drawing/2014/main" id="{9513EF4D-16C9-4CA7-9A1F-E020306FA6E6}"/>
              </a:ext>
            </a:extLst>
          </p:cNvPr>
          <p:cNvSpPr txBox="1">
            <a:spLocks/>
          </p:cNvSpPr>
          <p:nvPr/>
        </p:nvSpPr>
        <p:spPr>
          <a:xfrm>
            <a:off x="4686300" y="1524001"/>
            <a:ext cx="2895600" cy="60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Blocks</a:t>
            </a:r>
          </a:p>
        </p:txBody>
      </p:sp>
      <p:sp>
        <p:nvSpPr>
          <p:cNvPr id="11" name="Text Placeholder 11">
            <a:extLst>
              <a:ext uri="{FF2B5EF4-FFF2-40B4-BE49-F238E27FC236}">
                <a16:creationId xmlns:a16="http://schemas.microsoft.com/office/drawing/2014/main" id="{D74A835E-3E36-4BCE-B76F-9444F788E512}"/>
              </a:ext>
            </a:extLst>
          </p:cNvPr>
          <p:cNvSpPr txBox="1">
            <a:spLocks/>
          </p:cNvSpPr>
          <p:nvPr/>
        </p:nvSpPr>
        <p:spPr>
          <a:xfrm>
            <a:off x="8357104" y="1524001"/>
            <a:ext cx="2895600" cy="60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Defensive Rebounds</a:t>
            </a:r>
          </a:p>
        </p:txBody>
      </p:sp>
      <p:sp>
        <p:nvSpPr>
          <p:cNvPr id="12" name="Text Placeholder 11">
            <a:extLst>
              <a:ext uri="{FF2B5EF4-FFF2-40B4-BE49-F238E27FC236}">
                <a16:creationId xmlns:a16="http://schemas.microsoft.com/office/drawing/2014/main" id="{EB2ADC05-9D40-4773-AEB8-A5EDD19AB720}"/>
              </a:ext>
            </a:extLst>
          </p:cNvPr>
          <p:cNvSpPr txBox="1">
            <a:spLocks/>
          </p:cNvSpPr>
          <p:nvPr/>
        </p:nvSpPr>
        <p:spPr>
          <a:xfrm>
            <a:off x="76201" y="2895599"/>
            <a:ext cx="685800" cy="30480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Away</a:t>
            </a:r>
          </a:p>
        </p:txBody>
      </p:sp>
      <p:sp>
        <p:nvSpPr>
          <p:cNvPr id="13" name="Text Placeholder 11">
            <a:extLst>
              <a:ext uri="{FF2B5EF4-FFF2-40B4-BE49-F238E27FC236}">
                <a16:creationId xmlns:a16="http://schemas.microsoft.com/office/drawing/2014/main" id="{BDE93E61-BA25-4AE0-B5AA-4B042E2CEF0A}"/>
              </a:ext>
            </a:extLst>
          </p:cNvPr>
          <p:cNvSpPr txBox="1">
            <a:spLocks/>
          </p:cNvSpPr>
          <p:nvPr/>
        </p:nvSpPr>
        <p:spPr>
          <a:xfrm>
            <a:off x="76201" y="4876799"/>
            <a:ext cx="685800" cy="30480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Home</a:t>
            </a:r>
          </a:p>
        </p:txBody>
      </p:sp>
    </p:spTree>
    <p:extLst>
      <p:ext uri="{BB962C8B-B14F-4D97-AF65-F5344CB8AC3E}">
        <p14:creationId xmlns:p14="http://schemas.microsoft.com/office/powerpoint/2010/main" val="277477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Collection – Cleansing – Compilation</a:t>
            </a:r>
          </a:p>
        </p:txBody>
      </p:sp>
      <p:pic>
        <p:nvPicPr>
          <p:cNvPr id="18" name="Picture 17">
            <a:extLst>
              <a:ext uri="{FF2B5EF4-FFF2-40B4-BE49-F238E27FC236}">
                <a16:creationId xmlns:a16="http://schemas.microsoft.com/office/drawing/2014/main" id="{192E4D20-02E2-4F1B-A9E3-3F5E0D78BAA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62000" y="4114800"/>
            <a:ext cx="3396342" cy="18287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2" name="Content Placeholder 21">
            <a:extLst>
              <a:ext uri="{FF2B5EF4-FFF2-40B4-BE49-F238E27FC236}">
                <a16:creationId xmlns:a16="http://schemas.microsoft.com/office/drawing/2014/main" id="{CB7FDB50-2DA6-4842-A0FC-330AF0930F4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762001" y="2133600"/>
            <a:ext cx="3396340" cy="18287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4" name="Picture 23">
            <a:extLst>
              <a:ext uri="{FF2B5EF4-FFF2-40B4-BE49-F238E27FC236}">
                <a16:creationId xmlns:a16="http://schemas.microsoft.com/office/drawing/2014/main" id="{F89EF4E7-C351-4E3A-8113-044924CE96E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435929" y="2133600"/>
            <a:ext cx="3396342" cy="18287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6" name="Picture 25">
            <a:extLst>
              <a:ext uri="{FF2B5EF4-FFF2-40B4-BE49-F238E27FC236}">
                <a16:creationId xmlns:a16="http://schemas.microsoft.com/office/drawing/2014/main" id="{AAB6C183-4B9F-4CC9-B79F-F91A7EDA0EC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452257" y="4114800"/>
            <a:ext cx="3396342" cy="18287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Picture 27">
            <a:extLst>
              <a:ext uri="{FF2B5EF4-FFF2-40B4-BE49-F238E27FC236}">
                <a16:creationId xmlns:a16="http://schemas.microsoft.com/office/drawing/2014/main" id="{AC80F5D7-EA5B-4277-9296-C4FA340DEDD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109857" y="2133600"/>
            <a:ext cx="3396342" cy="18287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 name="Picture 29">
            <a:extLst>
              <a:ext uri="{FF2B5EF4-FFF2-40B4-BE49-F238E27FC236}">
                <a16:creationId xmlns:a16="http://schemas.microsoft.com/office/drawing/2014/main" id="{B4F5FEBF-DC90-467E-9E90-D36FB6CBCF8E}"/>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8106733" y="4114800"/>
            <a:ext cx="3396342" cy="18287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 Placeholder 11">
            <a:extLst>
              <a:ext uri="{FF2B5EF4-FFF2-40B4-BE49-F238E27FC236}">
                <a16:creationId xmlns:a16="http://schemas.microsoft.com/office/drawing/2014/main" id="{28CBEF87-2CD4-434A-AE44-F78D3517DC80}"/>
              </a:ext>
            </a:extLst>
          </p:cNvPr>
          <p:cNvSpPr txBox="1">
            <a:spLocks/>
          </p:cNvSpPr>
          <p:nvPr/>
        </p:nvSpPr>
        <p:spPr>
          <a:xfrm>
            <a:off x="1066800" y="1524001"/>
            <a:ext cx="2895600" cy="60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Field Goals</a:t>
            </a:r>
          </a:p>
        </p:txBody>
      </p:sp>
      <p:sp>
        <p:nvSpPr>
          <p:cNvPr id="10" name="Text Placeholder 11">
            <a:extLst>
              <a:ext uri="{FF2B5EF4-FFF2-40B4-BE49-F238E27FC236}">
                <a16:creationId xmlns:a16="http://schemas.microsoft.com/office/drawing/2014/main" id="{9513EF4D-16C9-4CA7-9A1F-E020306FA6E6}"/>
              </a:ext>
            </a:extLst>
          </p:cNvPr>
          <p:cNvSpPr txBox="1">
            <a:spLocks/>
          </p:cNvSpPr>
          <p:nvPr/>
        </p:nvSpPr>
        <p:spPr>
          <a:xfrm>
            <a:off x="4686300" y="1524001"/>
            <a:ext cx="2895600" cy="60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Field Goal Attempts</a:t>
            </a:r>
          </a:p>
        </p:txBody>
      </p:sp>
      <p:sp>
        <p:nvSpPr>
          <p:cNvPr id="11" name="Text Placeholder 11">
            <a:extLst>
              <a:ext uri="{FF2B5EF4-FFF2-40B4-BE49-F238E27FC236}">
                <a16:creationId xmlns:a16="http://schemas.microsoft.com/office/drawing/2014/main" id="{D74A835E-3E36-4BCE-B76F-9444F788E512}"/>
              </a:ext>
            </a:extLst>
          </p:cNvPr>
          <p:cNvSpPr txBox="1">
            <a:spLocks/>
          </p:cNvSpPr>
          <p:nvPr/>
        </p:nvSpPr>
        <p:spPr>
          <a:xfrm>
            <a:off x="8357104" y="1524001"/>
            <a:ext cx="2895600" cy="60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Fouls</a:t>
            </a:r>
          </a:p>
        </p:txBody>
      </p:sp>
      <p:sp>
        <p:nvSpPr>
          <p:cNvPr id="12" name="Text Placeholder 11">
            <a:extLst>
              <a:ext uri="{FF2B5EF4-FFF2-40B4-BE49-F238E27FC236}">
                <a16:creationId xmlns:a16="http://schemas.microsoft.com/office/drawing/2014/main" id="{60A66168-1598-41AF-A47D-DA7A52EA6B7B}"/>
              </a:ext>
            </a:extLst>
          </p:cNvPr>
          <p:cNvSpPr txBox="1">
            <a:spLocks/>
          </p:cNvSpPr>
          <p:nvPr/>
        </p:nvSpPr>
        <p:spPr>
          <a:xfrm>
            <a:off x="76201" y="2895599"/>
            <a:ext cx="685800" cy="30480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Away</a:t>
            </a:r>
          </a:p>
        </p:txBody>
      </p:sp>
      <p:sp>
        <p:nvSpPr>
          <p:cNvPr id="13" name="Text Placeholder 11">
            <a:extLst>
              <a:ext uri="{FF2B5EF4-FFF2-40B4-BE49-F238E27FC236}">
                <a16:creationId xmlns:a16="http://schemas.microsoft.com/office/drawing/2014/main" id="{1AF84423-911F-484C-AE67-49C806BB87B9}"/>
              </a:ext>
            </a:extLst>
          </p:cNvPr>
          <p:cNvSpPr txBox="1">
            <a:spLocks/>
          </p:cNvSpPr>
          <p:nvPr/>
        </p:nvSpPr>
        <p:spPr>
          <a:xfrm>
            <a:off x="76201" y="4876799"/>
            <a:ext cx="685800" cy="30480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Home</a:t>
            </a:r>
          </a:p>
        </p:txBody>
      </p:sp>
    </p:spTree>
    <p:extLst>
      <p:ext uri="{BB962C8B-B14F-4D97-AF65-F5344CB8AC3E}">
        <p14:creationId xmlns:p14="http://schemas.microsoft.com/office/powerpoint/2010/main" val="288523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Collection – Cleansing – Compilation</a:t>
            </a:r>
          </a:p>
        </p:txBody>
      </p:sp>
      <p:pic>
        <p:nvPicPr>
          <p:cNvPr id="18" name="Picture 17">
            <a:extLst>
              <a:ext uri="{FF2B5EF4-FFF2-40B4-BE49-F238E27FC236}">
                <a16:creationId xmlns:a16="http://schemas.microsoft.com/office/drawing/2014/main" id="{192E4D20-02E2-4F1B-A9E3-3F5E0D78BAA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62001" y="4114800"/>
            <a:ext cx="3396340" cy="18287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2" name="Content Placeholder 21">
            <a:extLst>
              <a:ext uri="{FF2B5EF4-FFF2-40B4-BE49-F238E27FC236}">
                <a16:creationId xmlns:a16="http://schemas.microsoft.com/office/drawing/2014/main" id="{CB7FDB50-2DA6-4842-A0FC-330AF0930F4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762001" y="2133600"/>
            <a:ext cx="3396340" cy="18287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4" name="Picture 23">
            <a:extLst>
              <a:ext uri="{FF2B5EF4-FFF2-40B4-BE49-F238E27FC236}">
                <a16:creationId xmlns:a16="http://schemas.microsoft.com/office/drawing/2014/main" id="{F89EF4E7-C351-4E3A-8113-044924CE96E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435930" y="2133600"/>
            <a:ext cx="3396340" cy="18287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6" name="Picture 25">
            <a:extLst>
              <a:ext uri="{FF2B5EF4-FFF2-40B4-BE49-F238E27FC236}">
                <a16:creationId xmlns:a16="http://schemas.microsoft.com/office/drawing/2014/main" id="{AAB6C183-4B9F-4CC9-B79F-F91A7EDA0EC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452258" y="4114800"/>
            <a:ext cx="3396340" cy="18287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Picture 27">
            <a:extLst>
              <a:ext uri="{FF2B5EF4-FFF2-40B4-BE49-F238E27FC236}">
                <a16:creationId xmlns:a16="http://schemas.microsoft.com/office/drawing/2014/main" id="{AC80F5D7-EA5B-4277-9296-C4FA340DEDD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109858" y="2133600"/>
            <a:ext cx="3396340" cy="18287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 name="Picture 29">
            <a:extLst>
              <a:ext uri="{FF2B5EF4-FFF2-40B4-BE49-F238E27FC236}">
                <a16:creationId xmlns:a16="http://schemas.microsoft.com/office/drawing/2014/main" id="{B4F5FEBF-DC90-467E-9E90-D36FB6CBCF8E}"/>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8106734" y="4114800"/>
            <a:ext cx="3396340" cy="18287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 Placeholder 11">
            <a:extLst>
              <a:ext uri="{FF2B5EF4-FFF2-40B4-BE49-F238E27FC236}">
                <a16:creationId xmlns:a16="http://schemas.microsoft.com/office/drawing/2014/main" id="{28CBEF87-2CD4-434A-AE44-F78D3517DC80}"/>
              </a:ext>
            </a:extLst>
          </p:cNvPr>
          <p:cNvSpPr txBox="1">
            <a:spLocks/>
          </p:cNvSpPr>
          <p:nvPr/>
        </p:nvSpPr>
        <p:spPr>
          <a:xfrm>
            <a:off x="1066800" y="1524001"/>
            <a:ext cx="2895600" cy="60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Field Goals</a:t>
            </a:r>
          </a:p>
        </p:txBody>
      </p:sp>
      <p:sp>
        <p:nvSpPr>
          <p:cNvPr id="10" name="Text Placeholder 11">
            <a:extLst>
              <a:ext uri="{FF2B5EF4-FFF2-40B4-BE49-F238E27FC236}">
                <a16:creationId xmlns:a16="http://schemas.microsoft.com/office/drawing/2014/main" id="{9513EF4D-16C9-4CA7-9A1F-E020306FA6E6}"/>
              </a:ext>
            </a:extLst>
          </p:cNvPr>
          <p:cNvSpPr txBox="1">
            <a:spLocks/>
          </p:cNvSpPr>
          <p:nvPr/>
        </p:nvSpPr>
        <p:spPr>
          <a:xfrm>
            <a:off x="4686300" y="1524001"/>
            <a:ext cx="2895600" cy="60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Field Goal Attempts</a:t>
            </a:r>
          </a:p>
        </p:txBody>
      </p:sp>
      <p:sp>
        <p:nvSpPr>
          <p:cNvPr id="11" name="Text Placeholder 11">
            <a:extLst>
              <a:ext uri="{FF2B5EF4-FFF2-40B4-BE49-F238E27FC236}">
                <a16:creationId xmlns:a16="http://schemas.microsoft.com/office/drawing/2014/main" id="{D74A835E-3E36-4BCE-B76F-9444F788E512}"/>
              </a:ext>
            </a:extLst>
          </p:cNvPr>
          <p:cNvSpPr txBox="1">
            <a:spLocks/>
          </p:cNvSpPr>
          <p:nvPr/>
        </p:nvSpPr>
        <p:spPr>
          <a:xfrm>
            <a:off x="8357104" y="1524001"/>
            <a:ext cx="2895600" cy="60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Fouls</a:t>
            </a:r>
          </a:p>
        </p:txBody>
      </p:sp>
      <p:sp>
        <p:nvSpPr>
          <p:cNvPr id="12" name="Text Placeholder 11">
            <a:extLst>
              <a:ext uri="{FF2B5EF4-FFF2-40B4-BE49-F238E27FC236}">
                <a16:creationId xmlns:a16="http://schemas.microsoft.com/office/drawing/2014/main" id="{DFA83C94-4D21-42AE-BBC3-021E3F9C91E4}"/>
              </a:ext>
            </a:extLst>
          </p:cNvPr>
          <p:cNvSpPr txBox="1">
            <a:spLocks/>
          </p:cNvSpPr>
          <p:nvPr/>
        </p:nvSpPr>
        <p:spPr>
          <a:xfrm>
            <a:off x="76201" y="2895599"/>
            <a:ext cx="685800" cy="30480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Away</a:t>
            </a:r>
          </a:p>
        </p:txBody>
      </p:sp>
      <p:sp>
        <p:nvSpPr>
          <p:cNvPr id="13" name="Text Placeholder 11">
            <a:extLst>
              <a:ext uri="{FF2B5EF4-FFF2-40B4-BE49-F238E27FC236}">
                <a16:creationId xmlns:a16="http://schemas.microsoft.com/office/drawing/2014/main" id="{39409ECA-9A09-4BCF-A047-0F7FABBCF595}"/>
              </a:ext>
            </a:extLst>
          </p:cNvPr>
          <p:cNvSpPr txBox="1">
            <a:spLocks/>
          </p:cNvSpPr>
          <p:nvPr/>
        </p:nvSpPr>
        <p:spPr>
          <a:xfrm>
            <a:off x="76201" y="4876799"/>
            <a:ext cx="685800" cy="30480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Home</a:t>
            </a:r>
          </a:p>
        </p:txBody>
      </p:sp>
    </p:spTree>
    <p:extLst>
      <p:ext uri="{BB962C8B-B14F-4D97-AF65-F5344CB8AC3E}">
        <p14:creationId xmlns:p14="http://schemas.microsoft.com/office/powerpoint/2010/main" val="138748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Disclaimer</a:t>
            </a:r>
          </a:p>
        </p:txBody>
      </p:sp>
      <p:sp>
        <p:nvSpPr>
          <p:cNvPr id="3" name="Text Placeholder 2"/>
          <p:cNvSpPr>
            <a:spLocks noGrp="1"/>
          </p:cNvSpPr>
          <p:nvPr>
            <p:ph type="body" idx="1"/>
          </p:nvPr>
        </p:nvSpPr>
        <p:spPr>
          <a:xfrm>
            <a:off x="1060450" y="3581400"/>
            <a:ext cx="10058400" cy="1905000"/>
          </a:xfrm>
        </p:spPr>
        <p:txBody>
          <a:bodyPr>
            <a:normAutofit/>
          </a:bodyPr>
          <a:lstStyle/>
          <a:p>
            <a:r>
              <a:rPr lang="en-US" dirty="0"/>
              <a:t>The information in this presentation is for educational purposes only. If you or a loved one has a gambling problem, help is available. Please contact the National Problem Gambling Helpline Network at 1-800-522-4700 or at www.gamtalk.org. Help is available 24/7 and is 100% confidential.</a:t>
            </a:r>
          </a:p>
        </p:txBody>
      </p:sp>
      <p:sp>
        <p:nvSpPr>
          <p:cNvPr id="6" name="Rounded Rectangle 5" hidden="1"/>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200" b="1" i="1">
                <a:latin typeface="Arial" pitchFamily="34" charset="0"/>
                <a:cs typeface="Arial" pitchFamily="34" charset="0"/>
              </a:rPr>
              <a:t>NOTE:</a:t>
            </a:r>
          </a:p>
          <a:p>
            <a:pPr>
              <a:spcAft>
                <a:spcPts val="600"/>
              </a:spcAft>
            </a:pPr>
            <a:r>
              <a:rPr lang="en-US" sz="1200" i="1">
                <a:latin typeface="Arial" pitchFamily="34" charset="0"/>
                <a:cs typeface="Arial" pitchFamily="34" charset="0"/>
              </a:rPr>
              <a:t>To change images on this slide, select a picture and delete it. Then click the Insert Picture icon</a:t>
            </a:r>
          </a:p>
          <a:p>
            <a:pPr>
              <a:spcAft>
                <a:spcPts val="600"/>
              </a:spcAft>
            </a:pPr>
            <a:r>
              <a:rPr lang="en-US" sz="1200" i="1">
                <a:latin typeface="Arial" pitchFamily="34" charset="0"/>
                <a:cs typeface="Arial" pitchFamily="34" charset="0"/>
              </a:rPr>
              <a:t>in the placeholder to insert your own image.</a:t>
            </a:r>
          </a:p>
        </p:txBody>
      </p:sp>
    </p:spTree>
    <p:extLst>
      <p:ext uri="{BB962C8B-B14F-4D97-AF65-F5344CB8AC3E}">
        <p14:creationId xmlns:p14="http://schemas.microsoft.com/office/powerpoint/2010/main" val="282064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Collection – Cleansing – Compilation</a:t>
            </a:r>
          </a:p>
        </p:txBody>
      </p:sp>
      <p:pic>
        <p:nvPicPr>
          <p:cNvPr id="18" name="Picture 17">
            <a:extLst>
              <a:ext uri="{FF2B5EF4-FFF2-40B4-BE49-F238E27FC236}">
                <a16:creationId xmlns:a16="http://schemas.microsoft.com/office/drawing/2014/main" id="{192E4D20-02E2-4F1B-A9E3-3F5E0D78BAA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62001" y="4114800"/>
            <a:ext cx="3396340" cy="18287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2" name="Content Placeholder 21">
            <a:extLst>
              <a:ext uri="{FF2B5EF4-FFF2-40B4-BE49-F238E27FC236}">
                <a16:creationId xmlns:a16="http://schemas.microsoft.com/office/drawing/2014/main" id="{CB7FDB50-2DA6-4842-A0FC-330AF0930F4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762002" y="2133600"/>
            <a:ext cx="3396338" cy="18287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4" name="Picture 23">
            <a:extLst>
              <a:ext uri="{FF2B5EF4-FFF2-40B4-BE49-F238E27FC236}">
                <a16:creationId xmlns:a16="http://schemas.microsoft.com/office/drawing/2014/main" id="{F89EF4E7-C351-4E3A-8113-044924CE96E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435930" y="2133600"/>
            <a:ext cx="3396340" cy="18287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6" name="Picture 25">
            <a:extLst>
              <a:ext uri="{FF2B5EF4-FFF2-40B4-BE49-F238E27FC236}">
                <a16:creationId xmlns:a16="http://schemas.microsoft.com/office/drawing/2014/main" id="{AAB6C183-4B9F-4CC9-B79F-F91A7EDA0EC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452258" y="4114800"/>
            <a:ext cx="3396340" cy="18287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Picture 27">
            <a:extLst>
              <a:ext uri="{FF2B5EF4-FFF2-40B4-BE49-F238E27FC236}">
                <a16:creationId xmlns:a16="http://schemas.microsoft.com/office/drawing/2014/main" id="{AC80F5D7-EA5B-4277-9296-C4FA340DEDD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109858" y="2133600"/>
            <a:ext cx="3396340" cy="18287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 name="Picture 29">
            <a:extLst>
              <a:ext uri="{FF2B5EF4-FFF2-40B4-BE49-F238E27FC236}">
                <a16:creationId xmlns:a16="http://schemas.microsoft.com/office/drawing/2014/main" id="{B4F5FEBF-DC90-467E-9E90-D36FB6CBCF8E}"/>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8106734" y="4114800"/>
            <a:ext cx="3396340" cy="18287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 Placeholder 11">
            <a:extLst>
              <a:ext uri="{FF2B5EF4-FFF2-40B4-BE49-F238E27FC236}">
                <a16:creationId xmlns:a16="http://schemas.microsoft.com/office/drawing/2014/main" id="{28CBEF87-2CD4-434A-AE44-F78D3517DC80}"/>
              </a:ext>
            </a:extLst>
          </p:cNvPr>
          <p:cNvSpPr txBox="1">
            <a:spLocks/>
          </p:cNvSpPr>
          <p:nvPr/>
        </p:nvSpPr>
        <p:spPr>
          <a:xfrm>
            <a:off x="1066800" y="1524001"/>
            <a:ext cx="2895600" cy="60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Minutes Played</a:t>
            </a:r>
          </a:p>
        </p:txBody>
      </p:sp>
      <p:sp>
        <p:nvSpPr>
          <p:cNvPr id="10" name="Text Placeholder 11">
            <a:extLst>
              <a:ext uri="{FF2B5EF4-FFF2-40B4-BE49-F238E27FC236}">
                <a16:creationId xmlns:a16="http://schemas.microsoft.com/office/drawing/2014/main" id="{9513EF4D-16C9-4CA7-9A1F-E020306FA6E6}"/>
              </a:ext>
            </a:extLst>
          </p:cNvPr>
          <p:cNvSpPr txBox="1">
            <a:spLocks/>
          </p:cNvSpPr>
          <p:nvPr/>
        </p:nvSpPr>
        <p:spPr>
          <a:xfrm>
            <a:off x="4686300" y="1524001"/>
            <a:ext cx="2895600" cy="60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Offensive Rebounds</a:t>
            </a:r>
          </a:p>
        </p:txBody>
      </p:sp>
      <p:sp>
        <p:nvSpPr>
          <p:cNvPr id="11" name="Text Placeholder 11">
            <a:extLst>
              <a:ext uri="{FF2B5EF4-FFF2-40B4-BE49-F238E27FC236}">
                <a16:creationId xmlns:a16="http://schemas.microsoft.com/office/drawing/2014/main" id="{D74A835E-3E36-4BCE-B76F-9444F788E512}"/>
              </a:ext>
            </a:extLst>
          </p:cNvPr>
          <p:cNvSpPr txBox="1">
            <a:spLocks/>
          </p:cNvSpPr>
          <p:nvPr/>
        </p:nvSpPr>
        <p:spPr>
          <a:xfrm>
            <a:off x="8357104" y="1524001"/>
            <a:ext cx="2895600" cy="60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Points Scored</a:t>
            </a:r>
          </a:p>
        </p:txBody>
      </p:sp>
      <p:sp>
        <p:nvSpPr>
          <p:cNvPr id="12" name="Text Placeholder 11">
            <a:extLst>
              <a:ext uri="{FF2B5EF4-FFF2-40B4-BE49-F238E27FC236}">
                <a16:creationId xmlns:a16="http://schemas.microsoft.com/office/drawing/2014/main" id="{DFA83C94-4D21-42AE-BBC3-021E3F9C91E4}"/>
              </a:ext>
            </a:extLst>
          </p:cNvPr>
          <p:cNvSpPr txBox="1">
            <a:spLocks/>
          </p:cNvSpPr>
          <p:nvPr/>
        </p:nvSpPr>
        <p:spPr>
          <a:xfrm>
            <a:off x="76201" y="2895599"/>
            <a:ext cx="685800" cy="30480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Away</a:t>
            </a:r>
          </a:p>
        </p:txBody>
      </p:sp>
      <p:sp>
        <p:nvSpPr>
          <p:cNvPr id="13" name="Text Placeholder 11">
            <a:extLst>
              <a:ext uri="{FF2B5EF4-FFF2-40B4-BE49-F238E27FC236}">
                <a16:creationId xmlns:a16="http://schemas.microsoft.com/office/drawing/2014/main" id="{39409ECA-9A09-4BCF-A047-0F7FABBCF595}"/>
              </a:ext>
            </a:extLst>
          </p:cNvPr>
          <p:cNvSpPr txBox="1">
            <a:spLocks/>
          </p:cNvSpPr>
          <p:nvPr/>
        </p:nvSpPr>
        <p:spPr>
          <a:xfrm>
            <a:off x="76201" y="4876799"/>
            <a:ext cx="685800" cy="30480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Home</a:t>
            </a:r>
          </a:p>
        </p:txBody>
      </p:sp>
    </p:spTree>
    <p:extLst>
      <p:ext uri="{BB962C8B-B14F-4D97-AF65-F5344CB8AC3E}">
        <p14:creationId xmlns:p14="http://schemas.microsoft.com/office/powerpoint/2010/main" val="246263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Collection – Cleansing – Compilation</a:t>
            </a:r>
          </a:p>
        </p:txBody>
      </p:sp>
      <p:pic>
        <p:nvPicPr>
          <p:cNvPr id="18" name="Picture 17">
            <a:extLst>
              <a:ext uri="{FF2B5EF4-FFF2-40B4-BE49-F238E27FC236}">
                <a16:creationId xmlns:a16="http://schemas.microsoft.com/office/drawing/2014/main" id="{192E4D20-02E2-4F1B-A9E3-3F5E0D78BAA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62002" y="4114800"/>
            <a:ext cx="3396338" cy="18287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2" name="Content Placeholder 21">
            <a:extLst>
              <a:ext uri="{FF2B5EF4-FFF2-40B4-BE49-F238E27FC236}">
                <a16:creationId xmlns:a16="http://schemas.microsoft.com/office/drawing/2014/main" id="{CB7FDB50-2DA6-4842-A0FC-330AF0930F4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762002" y="2133600"/>
            <a:ext cx="3396338" cy="18287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4" name="Picture 23">
            <a:extLst>
              <a:ext uri="{FF2B5EF4-FFF2-40B4-BE49-F238E27FC236}">
                <a16:creationId xmlns:a16="http://schemas.microsoft.com/office/drawing/2014/main" id="{F89EF4E7-C351-4E3A-8113-044924CE96E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435931" y="2133600"/>
            <a:ext cx="3396338" cy="18287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6" name="Picture 25">
            <a:extLst>
              <a:ext uri="{FF2B5EF4-FFF2-40B4-BE49-F238E27FC236}">
                <a16:creationId xmlns:a16="http://schemas.microsoft.com/office/drawing/2014/main" id="{AAB6C183-4B9F-4CC9-B79F-F91A7EDA0EC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452259" y="4114800"/>
            <a:ext cx="3396338" cy="18287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Picture 27">
            <a:extLst>
              <a:ext uri="{FF2B5EF4-FFF2-40B4-BE49-F238E27FC236}">
                <a16:creationId xmlns:a16="http://schemas.microsoft.com/office/drawing/2014/main" id="{AC80F5D7-EA5B-4277-9296-C4FA340DEDD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109859" y="2133600"/>
            <a:ext cx="3396338" cy="18287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 name="Picture 29">
            <a:extLst>
              <a:ext uri="{FF2B5EF4-FFF2-40B4-BE49-F238E27FC236}">
                <a16:creationId xmlns:a16="http://schemas.microsoft.com/office/drawing/2014/main" id="{B4F5FEBF-DC90-467E-9E90-D36FB6CBCF8E}"/>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8106735" y="4114800"/>
            <a:ext cx="3396338" cy="18287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 Placeholder 11">
            <a:extLst>
              <a:ext uri="{FF2B5EF4-FFF2-40B4-BE49-F238E27FC236}">
                <a16:creationId xmlns:a16="http://schemas.microsoft.com/office/drawing/2014/main" id="{28CBEF87-2CD4-434A-AE44-F78D3517DC80}"/>
              </a:ext>
            </a:extLst>
          </p:cNvPr>
          <p:cNvSpPr txBox="1">
            <a:spLocks/>
          </p:cNvSpPr>
          <p:nvPr/>
        </p:nvSpPr>
        <p:spPr>
          <a:xfrm>
            <a:off x="1066800" y="1524001"/>
            <a:ext cx="2895600" cy="60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Steals</a:t>
            </a:r>
          </a:p>
        </p:txBody>
      </p:sp>
      <p:sp>
        <p:nvSpPr>
          <p:cNvPr id="10" name="Text Placeholder 11">
            <a:extLst>
              <a:ext uri="{FF2B5EF4-FFF2-40B4-BE49-F238E27FC236}">
                <a16:creationId xmlns:a16="http://schemas.microsoft.com/office/drawing/2014/main" id="{9513EF4D-16C9-4CA7-9A1F-E020306FA6E6}"/>
              </a:ext>
            </a:extLst>
          </p:cNvPr>
          <p:cNvSpPr txBox="1">
            <a:spLocks/>
          </p:cNvSpPr>
          <p:nvPr/>
        </p:nvSpPr>
        <p:spPr>
          <a:xfrm>
            <a:off x="4686300" y="1524001"/>
            <a:ext cx="2895600" cy="60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Total Rebounds</a:t>
            </a:r>
          </a:p>
        </p:txBody>
      </p:sp>
      <p:sp>
        <p:nvSpPr>
          <p:cNvPr id="11" name="Text Placeholder 11">
            <a:extLst>
              <a:ext uri="{FF2B5EF4-FFF2-40B4-BE49-F238E27FC236}">
                <a16:creationId xmlns:a16="http://schemas.microsoft.com/office/drawing/2014/main" id="{D74A835E-3E36-4BCE-B76F-9444F788E512}"/>
              </a:ext>
            </a:extLst>
          </p:cNvPr>
          <p:cNvSpPr txBox="1">
            <a:spLocks/>
          </p:cNvSpPr>
          <p:nvPr/>
        </p:nvSpPr>
        <p:spPr>
          <a:xfrm>
            <a:off x="8357104" y="1524001"/>
            <a:ext cx="2895600" cy="60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Turnovers</a:t>
            </a:r>
          </a:p>
        </p:txBody>
      </p:sp>
      <p:sp>
        <p:nvSpPr>
          <p:cNvPr id="12" name="Text Placeholder 11">
            <a:extLst>
              <a:ext uri="{FF2B5EF4-FFF2-40B4-BE49-F238E27FC236}">
                <a16:creationId xmlns:a16="http://schemas.microsoft.com/office/drawing/2014/main" id="{DFA83C94-4D21-42AE-BBC3-021E3F9C91E4}"/>
              </a:ext>
            </a:extLst>
          </p:cNvPr>
          <p:cNvSpPr txBox="1">
            <a:spLocks/>
          </p:cNvSpPr>
          <p:nvPr/>
        </p:nvSpPr>
        <p:spPr>
          <a:xfrm>
            <a:off x="76201" y="2895599"/>
            <a:ext cx="685800" cy="30480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Away</a:t>
            </a:r>
          </a:p>
        </p:txBody>
      </p:sp>
      <p:sp>
        <p:nvSpPr>
          <p:cNvPr id="13" name="Text Placeholder 11">
            <a:extLst>
              <a:ext uri="{FF2B5EF4-FFF2-40B4-BE49-F238E27FC236}">
                <a16:creationId xmlns:a16="http://schemas.microsoft.com/office/drawing/2014/main" id="{39409ECA-9A09-4BCF-A047-0F7FABBCF595}"/>
              </a:ext>
            </a:extLst>
          </p:cNvPr>
          <p:cNvSpPr txBox="1">
            <a:spLocks/>
          </p:cNvSpPr>
          <p:nvPr/>
        </p:nvSpPr>
        <p:spPr>
          <a:xfrm>
            <a:off x="76201" y="4876799"/>
            <a:ext cx="685800" cy="30480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Home</a:t>
            </a:r>
          </a:p>
        </p:txBody>
      </p:sp>
    </p:spTree>
    <p:extLst>
      <p:ext uri="{BB962C8B-B14F-4D97-AF65-F5344CB8AC3E}">
        <p14:creationId xmlns:p14="http://schemas.microsoft.com/office/powerpoint/2010/main" val="1323728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Collection – Cleansing – Compilation</a:t>
            </a:r>
          </a:p>
        </p:txBody>
      </p:sp>
      <p:pic>
        <p:nvPicPr>
          <p:cNvPr id="18" name="Picture 17">
            <a:extLst>
              <a:ext uri="{FF2B5EF4-FFF2-40B4-BE49-F238E27FC236}">
                <a16:creationId xmlns:a16="http://schemas.microsoft.com/office/drawing/2014/main" id="{192E4D20-02E2-4F1B-A9E3-3F5E0D78BAA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62002" y="4114800"/>
            <a:ext cx="3396338" cy="18287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2" name="Content Placeholder 21">
            <a:extLst>
              <a:ext uri="{FF2B5EF4-FFF2-40B4-BE49-F238E27FC236}">
                <a16:creationId xmlns:a16="http://schemas.microsoft.com/office/drawing/2014/main" id="{CB7FDB50-2DA6-4842-A0FC-330AF0930F4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762002" y="2133600"/>
            <a:ext cx="3396337" cy="18287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 name="Picture 29">
            <a:extLst>
              <a:ext uri="{FF2B5EF4-FFF2-40B4-BE49-F238E27FC236}">
                <a16:creationId xmlns:a16="http://schemas.microsoft.com/office/drawing/2014/main" id="{B4F5FEBF-DC90-467E-9E90-D36FB6CBCF8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27363" y="2133600"/>
            <a:ext cx="7075710" cy="38099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 Placeholder 11">
            <a:extLst>
              <a:ext uri="{FF2B5EF4-FFF2-40B4-BE49-F238E27FC236}">
                <a16:creationId xmlns:a16="http://schemas.microsoft.com/office/drawing/2014/main" id="{28CBEF87-2CD4-434A-AE44-F78D3517DC80}"/>
              </a:ext>
            </a:extLst>
          </p:cNvPr>
          <p:cNvSpPr txBox="1">
            <a:spLocks/>
          </p:cNvSpPr>
          <p:nvPr/>
        </p:nvSpPr>
        <p:spPr>
          <a:xfrm>
            <a:off x="1066800" y="1524001"/>
            <a:ext cx="2895600" cy="60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Wins</a:t>
            </a:r>
          </a:p>
        </p:txBody>
      </p:sp>
      <p:sp>
        <p:nvSpPr>
          <p:cNvPr id="11" name="Text Placeholder 11">
            <a:extLst>
              <a:ext uri="{FF2B5EF4-FFF2-40B4-BE49-F238E27FC236}">
                <a16:creationId xmlns:a16="http://schemas.microsoft.com/office/drawing/2014/main" id="{D74A835E-3E36-4BCE-B76F-9444F788E512}"/>
              </a:ext>
            </a:extLst>
          </p:cNvPr>
          <p:cNvSpPr txBox="1">
            <a:spLocks/>
          </p:cNvSpPr>
          <p:nvPr/>
        </p:nvSpPr>
        <p:spPr>
          <a:xfrm>
            <a:off x="4724400" y="1524001"/>
            <a:ext cx="6528304" cy="60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Game Pace (Est Possessions/40 minutes)</a:t>
            </a:r>
          </a:p>
        </p:txBody>
      </p:sp>
      <p:sp>
        <p:nvSpPr>
          <p:cNvPr id="12" name="Text Placeholder 11">
            <a:extLst>
              <a:ext uri="{FF2B5EF4-FFF2-40B4-BE49-F238E27FC236}">
                <a16:creationId xmlns:a16="http://schemas.microsoft.com/office/drawing/2014/main" id="{DFA83C94-4D21-42AE-BBC3-021E3F9C91E4}"/>
              </a:ext>
            </a:extLst>
          </p:cNvPr>
          <p:cNvSpPr txBox="1">
            <a:spLocks/>
          </p:cNvSpPr>
          <p:nvPr/>
        </p:nvSpPr>
        <p:spPr>
          <a:xfrm>
            <a:off x="76201" y="2895599"/>
            <a:ext cx="685800" cy="30480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Away</a:t>
            </a:r>
          </a:p>
        </p:txBody>
      </p:sp>
      <p:sp>
        <p:nvSpPr>
          <p:cNvPr id="13" name="Text Placeholder 11">
            <a:extLst>
              <a:ext uri="{FF2B5EF4-FFF2-40B4-BE49-F238E27FC236}">
                <a16:creationId xmlns:a16="http://schemas.microsoft.com/office/drawing/2014/main" id="{39409ECA-9A09-4BCF-A047-0F7FABBCF595}"/>
              </a:ext>
            </a:extLst>
          </p:cNvPr>
          <p:cNvSpPr txBox="1">
            <a:spLocks/>
          </p:cNvSpPr>
          <p:nvPr/>
        </p:nvSpPr>
        <p:spPr>
          <a:xfrm>
            <a:off x="76201" y="4876799"/>
            <a:ext cx="685800" cy="30480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accent3">
                    <a:lumMod val="60000"/>
                    <a:lumOff val="40000"/>
                  </a:schemeClr>
                </a:solidFill>
              </a:rPr>
              <a:t>Home</a:t>
            </a:r>
          </a:p>
        </p:txBody>
      </p:sp>
    </p:spTree>
    <p:extLst>
      <p:ext uri="{BB962C8B-B14F-4D97-AF65-F5344CB8AC3E}">
        <p14:creationId xmlns:p14="http://schemas.microsoft.com/office/powerpoint/2010/main" val="327026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Collection – Cleansing – Compilation</a:t>
            </a:r>
          </a:p>
        </p:txBody>
      </p:sp>
      <p:sp>
        <p:nvSpPr>
          <p:cNvPr id="15" name="Content Placeholder 14">
            <a:extLst>
              <a:ext uri="{FF2B5EF4-FFF2-40B4-BE49-F238E27FC236}">
                <a16:creationId xmlns:a16="http://schemas.microsoft.com/office/drawing/2014/main" id="{6ABC9D55-4483-4CE8-9D2E-B56DE759B8BB}"/>
              </a:ext>
            </a:extLst>
          </p:cNvPr>
          <p:cNvSpPr>
            <a:spLocks noGrp="1"/>
          </p:cNvSpPr>
          <p:nvPr>
            <p:ph idx="1"/>
          </p:nvPr>
        </p:nvSpPr>
        <p:spPr/>
        <p:txBody>
          <a:bodyPr/>
          <a:lstStyle/>
          <a:p>
            <a:r>
              <a:rPr lang="en-US" dirty="0"/>
              <a:t>Compute vectors for every team at the time of each game</a:t>
            </a:r>
          </a:p>
          <a:p>
            <a:pPr lvl="1"/>
            <a:r>
              <a:rPr lang="en-US" dirty="0"/>
              <a:t>Season-to-date statistics</a:t>
            </a:r>
          </a:p>
          <a:p>
            <a:pPr lvl="1"/>
            <a:r>
              <a:rPr lang="en-US" dirty="0"/>
              <a:t>Expanding mean</a:t>
            </a:r>
          </a:p>
          <a:p>
            <a:pPr lvl="1"/>
            <a:r>
              <a:rPr lang="en-US" dirty="0"/>
              <a:t>Exponential weighted mean</a:t>
            </a:r>
          </a:p>
          <a:p>
            <a:pPr lvl="1"/>
            <a:r>
              <a:rPr lang="en-US" dirty="0"/>
              <a:t>Weighted sums</a:t>
            </a:r>
          </a:p>
          <a:p>
            <a:endParaRPr lang="en-US" dirty="0"/>
          </a:p>
          <a:p>
            <a:endParaRPr lang="en-US" dirty="0"/>
          </a:p>
        </p:txBody>
      </p:sp>
    </p:spTree>
    <p:extLst>
      <p:ext uri="{BB962C8B-B14F-4D97-AF65-F5344CB8AC3E}">
        <p14:creationId xmlns:p14="http://schemas.microsoft.com/office/powerpoint/2010/main" val="4073768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4800" y="838200"/>
            <a:ext cx="3657600" cy="2133600"/>
          </a:xfrm>
        </p:spPr>
        <p:txBody>
          <a:bodyPr anchor="b">
            <a:normAutofit/>
          </a:bodyPr>
          <a:lstStyle/>
          <a:p>
            <a:r>
              <a:rPr lang="en-US" b="1" dirty="0"/>
              <a:t>Pearson’s Correlation</a:t>
            </a:r>
          </a:p>
        </p:txBody>
      </p:sp>
      <p:pic>
        <p:nvPicPr>
          <p:cNvPr id="7" name="Content Placeholder 6">
            <a:extLst>
              <a:ext uri="{FF2B5EF4-FFF2-40B4-BE49-F238E27FC236}">
                <a16:creationId xmlns:a16="http://schemas.microsoft.com/office/drawing/2014/main" id="{56C7901E-7DF3-4D34-B712-56BC61018D95}"/>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958" t="11153" r="14338" b="9901"/>
          <a:stretch/>
        </p:blipFill>
        <p:spPr>
          <a:xfrm>
            <a:off x="192315" y="152400"/>
            <a:ext cx="6818085" cy="6508172"/>
          </a:xfrm>
          <a:noFill/>
          <a:ln>
            <a:noFill/>
          </a:ln>
        </p:spPr>
        <p:style>
          <a:lnRef idx="0">
            <a:scrgbClr r="0" g="0" b="0"/>
          </a:lnRef>
          <a:fillRef idx="0">
            <a:scrgbClr r="0" g="0" b="0"/>
          </a:fillRef>
          <a:effectRef idx="0">
            <a:scrgbClr r="0" g="0" b="0"/>
          </a:effectRef>
          <a:fontRef idx="minor">
            <a:schemeClr val="dk1"/>
          </a:fontRef>
        </p:style>
      </p:pic>
      <p:sp>
        <p:nvSpPr>
          <p:cNvPr id="4" name="Text Placeholder 3"/>
          <p:cNvSpPr>
            <a:spLocks noGrp="1"/>
          </p:cNvSpPr>
          <p:nvPr>
            <p:ph type="body" sz="half" idx="2"/>
          </p:nvPr>
        </p:nvSpPr>
        <p:spPr>
          <a:xfrm>
            <a:off x="7924801" y="3124200"/>
            <a:ext cx="3657600" cy="2895600"/>
          </a:xfrm>
        </p:spPr>
        <p:txBody>
          <a:bodyPr>
            <a:normAutofit fontScale="92500" lnSpcReduction="10000"/>
          </a:bodyPr>
          <a:lstStyle/>
          <a:p>
            <a:pPr marL="342900" indent="-342900">
              <a:buFont typeface="Arial" panose="020B0604020202020204" pitchFamily="34" charset="0"/>
              <a:buChar char="•"/>
            </a:pPr>
            <a:r>
              <a:rPr lang="en-US" sz="2200" b="1" dirty="0"/>
              <a:t>Look across the feature set to visualize which features show the greatest positive and negative correlation.</a:t>
            </a:r>
          </a:p>
          <a:p>
            <a:pPr marL="342900" indent="-342900">
              <a:buFont typeface="Arial" panose="020B0604020202020204" pitchFamily="34" charset="0"/>
              <a:buChar char="•"/>
            </a:pPr>
            <a:r>
              <a:rPr lang="en-US" sz="2200" b="1" dirty="0"/>
              <a:t>Illustrates strong positive correlations between offensive ratings and wins.</a:t>
            </a:r>
          </a:p>
          <a:p>
            <a:pPr marL="342900" indent="-342900">
              <a:buFont typeface="Arial" panose="020B0604020202020204" pitchFamily="34" charset="0"/>
              <a:buChar char="•"/>
            </a:pPr>
            <a:r>
              <a:rPr lang="en-US" sz="2200" b="1" dirty="0"/>
              <a:t>Strong negative correlation between turnover rates and wins.</a:t>
            </a:r>
          </a:p>
        </p:txBody>
      </p:sp>
    </p:spTree>
    <p:extLst>
      <p:ext uri="{BB962C8B-B14F-4D97-AF65-F5344CB8AC3E}">
        <p14:creationId xmlns:p14="http://schemas.microsoft.com/office/powerpoint/2010/main" val="244232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4800" y="838200"/>
            <a:ext cx="3657600" cy="2133600"/>
          </a:xfrm>
        </p:spPr>
        <p:txBody>
          <a:bodyPr anchor="b">
            <a:normAutofit/>
          </a:bodyPr>
          <a:lstStyle/>
          <a:p>
            <a:r>
              <a:rPr lang="en-US" b="1" dirty="0"/>
              <a:t>LOFO Importance</a:t>
            </a:r>
            <a:br>
              <a:rPr lang="en-US" b="1" dirty="0"/>
            </a:br>
            <a:r>
              <a:rPr lang="en-US" b="1"/>
              <a:t>(Leave One Feature Out)</a:t>
            </a:r>
          </a:p>
        </p:txBody>
      </p:sp>
      <p:pic>
        <p:nvPicPr>
          <p:cNvPr id="7" name="Content Placeholder 6">
            <a:extLst>
              <a:ext uri="{FF2B5EF4-FFF2-40B4-BE49-F238E27FC236}">
                <a16:creationId xmlns:a16="http://schemas.microsoft.com/office/drawing/2014/main" id="{56C7901E-7DF3-4D34-B712-56BC61018D9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1562100" y="0"/>
            <a:ext cx="4114799" cy="6858000"/>
          </a:xfrm>
          <a:noFill/>
        </p:spPr>
      </p:pic>
      <p:sp>
        <p:nvSpPr>
          <p:cNvPr id="4" name="Text Placeholder 3"/>
          <p:cNvSpPr>
            <a:spLocks noGrp="1"/>
          </p:cNvSpPr>
          <p:nvPr>
            <p:ph type="body" sz="half" idx="2"/>
          </p:nvPr>
        </p:nvSpPr>
        <p:spPr>
          <a:xfrm>
            <a:off x="7924801" y="3124200"/>
            <a:ext cx="3657600" cy="2895600"/>
          </a:xfrm>
        </p:spPr>
        <p:txBody>
          <a:bodyPr>
            <a:normAutofit fontScale="77500" lnSpcReduction="20000"/>
          </a:bodyPr>
          <a:lstStyle/>
          <a:p>
            <a:pPr marL="342900" indent="-342900">
              <a:buFont typeface="Arial" panose="020B0604020202020204" pitchFamily="34" charset="0"/>
              <a:buChar char="•"/>
            </a:pPr>
            <a:r>
              <a:rPr lang="en-US" b="1" dirty="0"/>
              <a:t>Evaluates the performance of the model with all the input features included. </a:t>
            </a:r>
          </a:p>
          <a:p>
            <a:pPr marL="342900" indent="-342900">
              <a:buFont typeface="Arial" panose="020B0604020202020204" pitchFamily="34" charset="0"/>
              <a:buChar char="•"/>
            </a:pPr>
            <a:r>
              <a:rPr lang="en-US" b="1" dirty="0"/>
              <a:t>Iteratively removes one feature at a time, retrains the model, and evaluates its performance on a validation set. </a:t>
            </a:r>
          </a:p>
          <a:p>
            <a:pPr marL="342900" indent="-342900">
              <a:buFont typeface="Arial" panose="020B0604020202020204" pitchFamily="34" charset="0"/>
              <a:buChar char="•"/>
            </a:pPr>
            <a:r>
              <a:rPr lang="en-US" b="1" dirty="0"/>
              <a:t>The mean and standard deviation (across the folds) of the importance of each feature is then reported.</a:t>
            </a:r>
          </a:p>
          <a:p>
            <a:endParaRPr lang="en-US" dirty="0"/>
          </a:p>
        </p:txBody>
      </p:sp>
    </p:spTree>
    <p:extLst>
      <p:ext uri="{BB962C8B-B14F-4D97-AF65-F5344CB8AC3E}">
        <p14:creationId xmlns:p14="http://schemas.microsoft.com/office/powerpoint/2010/main" val="320091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Model</a:t>
            </a:r>
          </a:p>
        </p:txBody>
      </p:sp>
      <p:sp>
        <p:nvSpPr>
          <p:cNvPr id="15" name="Content Placeholder 14">
            <a:extLst>
              <a:ext uri="{FF2B5EF4-FFF2-40B4-BE49-F238E27FC236}">
                <a16:creationId xmlns:a16="http://schemas.microsoft.com/office/drawing/2014/main" id="{6ABC9D55-4483-4CE8-9D2E-B56DE759B8BB}"/>
              </a:ext>
            </a:extLst>
          </p:cNvPr>
          <p:cNvSpPr>
            <a:spLocks noGrp="1"/>
          </p:cNvSpPr>
          <p:nvPr>
            <p:ph idx="1"/>
          </p:nvPr>
        </p:nvSpPr>
        <p:spPr/>
        <p:txBody>
          <a:bodyPr>
            <a:normAutofit lnSpcReduction="10000"/>
          </a:bodyPr>
          <a:lstStyle/>
          <a:p>
            <a:r>
              <a:rPr lang="en-US" dirty="0"/>
              <a:t>k-Fold Cross Validation</a:t>
            </a:r>
          </a:p>
          <a:p>
            <a:pPr lvl="1"/>
            <a:r>
              <a:rPr lang="en-US" dirty="0"/>
              <a:t>Assign a k-parameter for the number of groups the data sample will be split into</a:t>
            </a:r>
          </a:p>
          <a:p>
            <a:pPr lvl="1"/>
            <a:r>
              <a:rPr lang="en-US" dirty="0"/>
              <a:t>Purpose is to use a limited sample to estimate how the model is expected to perform in general when used to make predictions on data not used during the training of the model</a:t>
            </a:r>
          </a:p>
          <a:p>
            <a:pPr lvl="1"/>
            <a:r>
              <a:rPr lang="en-US" dirty="0"/>
              <a:t>Less biased estimate of the model skill than other methods, like a train/test split.</a:t>
            </a:r>
          </a:p>
          <a:p>
            <a:pPr lvl="2" fontAlgn="base"/>
            <a:r>
              <a:rPr lang="en-US" dirty="0"/>
              <a:t>Random shuffle of the dataset.</a:t>
            </a:r>
          </a:p>
          <a:p>
            <a:pPr lvl="2" fontAlgn="base"/>
            <a:r>
              <a:rPr lang="en-US" dirty="0"/>
              <a:t>Split the dataset into k groups.</a:t>
            </a:r>
          </a:p>
          <a:p>
            <a:pPr lvl="2" fontAlgn="base"/>
            <a:r>
              <a:rPr lang="en-US" dirty="0"/>
              <a:t>For each unique group:</a:t>
            </a:r>
          </a:p>
          <a:p>
            <a:pPr lvl="3" fontAlgn="base"/>
            <a:r>
              <a:rPr lang="en-US" dirty="0"/>
              <a:t>Take the group as a hold out or test data set</a:t>
            </a:r>
          </a:p>
          <a:p>
            <a:pPr lvl="3" fontAlgn="base"/>
            <a:r>
              <a:rPr lang="en-US" dirty="0"/>
              <a:t>Take the remaining groups as a training data set</a:t>
            </a:r>
          </a:p>
          <a:p>
            <a:pPr lvl="3" fontAlgn="base"/>
            <a:r>
              <a:rPr lang="en-US" dirty="0"/>
              <a:t>Fit a model on the training set and evaluate it on the test set</a:t>
            </a:r>
          </a:p>
          <a:p>
            <a:pPr lvl="3" fontAlgn="base"/>
            <a:r>
              <a:rPr lang="en-US" dirty="0"/>
              <a:t>Retain the evaluation score and discard the model</a:t>
            </a:r>
          </a:p>
          <a:p>
            <a:pPr lvl="2" fontAlgn="base"/>
            <a:r>
              <a:rPr lang="en-US" dirty="0"/>
              <a:t>Summarize the skill of the model using the sample of model evaluation scores</a:t>
            </a:r>
          </a:p>
          <a:p>
            <a:pPr lvl="1"/>
            <a:endParaRPr lang="en-US" dirty="0"/>
          </a:p>
          <a:p>
            <a:endParaRPr lang="en-US" dirty="0"/>
          </a:p>
          <a:p>
            <a:endParaRPr lang="en-US" dirty="0"/>
          </a:p>
        </p:txBody>
      </p:sp>
    </p:spTree>
    <p:extLst>
      <p:ext uri="{BB962C8B-B14F-4D97-AF65-F5344CB8AC3E}">
        <p14:creationId xmlns:p14="http://schemas.microsoft.com/office/powerpoint/2010/main" val="103915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4800" y="838200"/>
            <a:ext cx="3657600" cy="2133600"/>
          </a:xfrm>
        </p:spPr>
        <p:txBody>
          <a:bodyPr anchor="b">
            <a:normAutofit/>
          </a:bodyPr>
          <a:lstStyle/>
          <a:p>
            <a:r>
              <a:rPr lang="en-US" b="1" dirty="0"/>
              <a:t>Linear Regression Coefficient</a:t>
            </a:r>
            <a:br>
              <a:rPr lang="en-US" b="1" dirty="0"/>
            </a:br>
            <a:r>
              <a:rPr lang="en-US" b="1" dirty="0"/>
              <a:t>(Avg over 5 folds)</a:t>
            </a:r>
          </a:p>
        </p:txBody>
      </p:sp>
      <p:pic>
        <p:nvPicPr>
          <p:cNvPr id="7" name="Content Placeholder 6">
            <a:extLst>
              <a:ext uri="{FF2B5EF4-FFF2-40B4-BE49-F238E27FC236}">
                <a16:creationId xmlns:a16="http://schemas.microsoft.com/office/drawing/2014/main" id="{56C7901E-7DF3-4D34-B712-56BC61018D9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1" y="1981200"/>
            <a:ext cx="7810499" cy="3124200"/>
          </a:xfrm>
          <a:noFill/>
        </p:spPr>
      </p:pic>
      <p:sp>
        <p:nvSpPr>
          <p:cNvPr id="4" name="Text Placeholder 3"/>
          <p:cNvSpPr>
            <a:spLocks noGrp="1"/>
          </p:cNvSpPr>
          <p:nvPr>
            <p:ph type="body" sz="half" idx="2"/>
          </p:nvPr>
        </p:nvSpPr>
        <p:spPr>
          <a:xfrm>
            <a:off x="7924801" y="3124200"/>
            <a:ext cx="3657600" cy="2895600"/>
          </a:xfrm>
        </p:spPr>
        <p:txBody>
          <a:bodyPr>
            <a:normAutofit/>
          </a:bodyPr>
          <a:lstStyle/>
          <a:p>
            <a:pPr marL="342900" indent="-342900">
              <a:buFont typeface="Arial" panose="020B0604020202020204" pitchFamily="34" charset="0"/>
              <a:buChar char="•"/>
            </a:pPr>
            <a:r>
              <a:rPr lang="en-US" sz="1700" b="1" dirty="0"/>
              <a:t>Perform 5-fold cross validation to find mean absolute error across our original set of features.</a:t>
            </a:r>
          </a:p>
          <a:p>
            <a:pPr marL="342900" indent="-342900">
              <a:buFont typeface="Arial" panose="020B0604020202020204" pitchFamily="34" charset="0"/>
              <a:buChar char="•"/>
            </a:pPr>
            <a:r>
              <a:rPr lang="en-US" sz="1700" b="1" dirty="0"/>
              <a:t>Mean linear regression score across the 5 folds = 9.1135</a:t>
            </a:r>
          </a:p>
          <a:p>
            <a:pPr marL="342900" indent="-342900">
              <a:buFont typeface="Arial" panose="020B0604020202020204" pitchFamily="34" charset="0"/>
              <a:buChar char="•"/>
            </a:pPr>
            <a:r>
              <a:rPr lang="en-US" sz="1700" b="1" dirty="0"/>
              <a:t>Standard deviation = 0.1409</a:t>
            </a:r>
          </a:p>
          <a:p>
            <a:pPr marL="342900" indent="-342900">
              <a:buFont typeface="Arial" panose="020B0604020202020204" pitchFamily="34" charset="0"/>
              <a:buChar char="•"/>
            </a:pPr>
            <a:r>
              <a:rPr lang="en-US" sz="1700" b="1" dirty="0"/>
              <a:t>Basic linear regression score is 0.5095 points away from Vegas opening line mean error (8.604), and 0.5875 from closing (8.526).</a:t>
            </a:r>
          </a:p>
          <a:p>
            <a:endParaRPr lang="en-US" sz="1700" dirty="0"/>
          </a:p>
        </p:txBody>
      </p:sp>
    </p:spTree>
    <p:extLst>
      <p:ext uri="{BB962C8B-B14F-4D97-AF65-F5344CB8AC3E}">
        <p14:creationId xmlns:p14="http://schemas.microsoft.com/office/powerpoint/2010/main" val="326816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4800" y="838200"/>
            <a:ext cx="3657600" cy="2133600"/>
          </a:xfrm>
        </p:spPr>
        <p:txBody>
          <a:bodyPr anchor="b">
            <a:normAutofit/>
          </a:bodyPr>
          <a:lstStyle/>
          <a:p>
            <a:r>
              <a:rPr lang="en-US" b="1" dirty="0"/>
              <a:t>Light Gradient Boosting Framework</a:t>
            </a:r>
            <a:br>
              <a:rPr lang="en-US" b="1" dirty="0"/>
            </a:br>
            <a:r>
              <a:rPr lang="en-US" b="1" dirty="0"/>
              <a:t>(Avg over 5 folds)</a:t>
            </a:r>
          </a:p>
        </p:txBody>
      </p:sp>
      <p:pic>
        <p:nvPicPr>
          <p:cNvPr id="7" name="Content Placeholder 6">
            <a:extLst>
              <a:ext uri="{FF2B5EF4-FFF2-40B4-BE49-F238E27FC236}">
                <a16:creationId xmlns:a16="http://schemas.microsoft.com/office/drawing/2014/main" id="{56C7901E-7DF3-4D34-B712-56BC61018D9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1" y="1981200"/>
            <a:ext cx="7810499" cy="3124199"/>
          </a:xfrm>
          <a:noFill/>
        </p:spPr>
      </p:pic>
      <p:sp>
        <p:nvSpPr>
          <p:cNvPr id="4" name="Text Placeholder 3"/>
          <p:cNvSpPr>
            <a:spLocks noGrp="1"/>
          </p:cNvSpPr>
          <p:nvPr>
            <p:ph type="body" sz="half" idx="2"/>
          </p:nvPr>
        </p:nvSpPr>
        <p:spPr>
          <a:xfrm>
            <a:off x="7924801" y="3124200"/>
            <a:ext cx="3657600" cy="2895600"/>
          </a:xfrm>
        </p:spPr>
        <p:txBody>
          <a:bodyPr>
            <a:normAutofit fontScale="85000" lnSpcReduction="10000"/>
          </a:bodyPr>
          <a:lstStyle/>
          <a:p>
            <a:pPr marL="342900" indent="-342900">
              <a:buFont typeface="Arial" panose="020B0604020202020204" pitchFamily="34" charset="0"/>
              <a:buChar char="•"/>
            </a:pPr>
            <a:r>
              <a:rPr lang="en-US" sz="1700" b="1" dirty="0" err="1"/>
              <a:t>LightGBM</a:t>
            </a:r>
            <a:r>
              <a:rPr lang="en-US" sz="1700" b="1" dirty="0"/>
              <a:t> using the k-fold Cross Validation provides us with what the model believes are the most important features.</a:t>
            </a:r>
          </a:p>
          <a:p>
            <a:pPr marL="342900" indent="-342900">
              <a:buFont typeface="Arial" panose="020B0604020202020204" pitchFamily="34" charset="0"/>
              <a:buChar char="•"/>
            </a:pPr>
            <a:r>
              <a:rPr lang="en-US" sz="1700" b="1" dirty="0"/>
              <a:t>LGBM focuses on accuracy of results.</a:t>
            </a:r>
          </a:p>
          <a:p>
            <a:pPr marL="342900" indent="-342900">
              <a:buFont typeface="Arial" panose="020B0604020202020204" pitchFamily="34" charset="0"/>
              <a:buChar char="•"/>
            </a:pPr>
            <a:r>
              <a:rPr lang="en-US" sz="1700" b="1" dirty="0"/>
              <a:t>LGBM mean regression score across the 5 folds = 9.0311</a:t>
            </a:r>
          </a:p>
          <a:p>
            <a:pPr marL="342900" indent="-342900">
              <a:buFont typeface="Arial" panose="020B0604020202020204" pitchFamily="34" charset="0"/>
              <a:buChar char="•"/>
            </a:pPr>
            <a:r>
              <a:rPr lang="en-US" sz="1700" b="1" dirty="0"/>
              <a:t>Standard deviation = 0.1431</a:t>
            </a:r>
          </a:p>
          <a:p>
            <a:pPr marL="342900" indent="-342900">
              <a:buFont typeface="Arial" panose="020B0604020202020204" pitchFamily="34" charset="0"/>
              <a:buChar char="•"/>
            </a:pPr>
            <a:r>
              <a:rPr lang="en-US" sz="1700" b="1" dirty="0"/>
              <a:t>LGBM regression score is 0.4271 points away from Vegas opening line mean error (8.604), and 0.5051 from closing (8.526).</a:t>
            </a:r>
          </a:p>
          <a:p>
            <a:endParaRPr lang="en-US" sz="1700" dirty="0"/>
          </a:p>
        </p:txBody>
      </p:sp>
    </p:spTree>
    <p:extLst>
      <p:ext uri="{BB962C8B-B14F-4D97-AF65-F5344CB8AC3E}">
        <p14:creationId xmlns:p14="http://schemas.microsoft.com/office/powerpoint/2010/main" val="263594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Neural Network</a:t>
            </a:r>
          </a:p>
        </p:txBody>
      </p:sp>
      <p:sp>
        <p:nvSpPr>
          <p:cNvPr id="15" name="Content Placeholder 14">
            <a:extLst>
              <a:ext uri="{FF2B5EF4-FFF2-40B4-BE49-F238E27FC236}">
                <a16:creationId xmlns:a16="http://schemas.microsoft.com/office/drawing/2014/main" id="{6ABC9D55-4483-4CE8-9D2E-B56DE759B8BB}"/>
              </a:ext>
            </a:extLst>
          </p:cNvPr>
          <p:cNvSpPr>
            <a:spLocks noGrp="1"/>
          </p:cNvSpPr>
          <p:nvPr>
            <p:ph idx="1"/>
          </p:nvPr>
        </p:nvSpPr>
        <p:spPr/>
        <p:txBody>
          <a:bodyPr>
            <a:normAutofit/>
          </a:bodyPr>
          <a:lstStyle/>
          <a:p>
            <a:r>
              <a:rPr lang="en-US" dirty="0"/>
              <a:t>Not necessarily a useful method for this type of data</a:t>
            </a:r>
          </a:p>
          <a:p>
            <a:pPr lvl="1"/>
            <a:r>
              <a:rPr lang="en-US" dirty="0"/>
              <a:t>Data features are highly linear in nature</a:t>
            </a:r>
          </a:p>
          <a:p>
            <a:r>
              <a:rPr lang="en-US" dirty="0"/>
              <a:t>Did it anyway to see if it was worthwhile</a:t>
            </a:r>
          </a:p>
          <a:p>
            <a:r>
              <a:rPr lang="en-US" dirty="0"/>
              <a:t>Used standard dense layers, but used “dropout” as well</a:t>
            </a:r>
          </a:p>
          <a:p>
            <a:pPr lvl="1"/>
            <a:r>
              <a:rPr lang="en-US" dirty="0"/>
              <a:t>Dropout randomly drops a percentage of neurons to prevent overfitting.</a:t>
            </a:r>
          </a:p>
          <a:p>
            <a:pPr lvl="1"/>
            <a:r>
              <a:rPr lang="en-US" dirty="0"/>
              <a:t>Chose a 20% dropout rate</a:t>
            </a:r>
          </a:p>
          <a:p>
            <a:r>
              <a:rPr lang="en-US" dirty="0"/>
              <a:t>Continued use of 5-fold cross validation</a:t>
            </a:r>
          </a:p>
          <a:p>
            <a:r>
              <a:rPr lang="en-US" dirty="0"/>
              <a:t>200 epochs and batch size of 64</a:t>
            </a:r>
          </a:p>
          <a:p>
            <a:endParaRPr lang="en-US" dirty="0"/>
          </a:p>
          <a:p>
            <a:endParaRPr lang="en-US" dirty="0"/>
          </a:p>
        </p:txBody>
      </p:sp>
    </p:spTree>
    <p:extLst>
      <p:ext uri="{BB962C8B-B14F-4D97-AF65-F5344CB8AC3E}">
        <p14:creationId xmlns:p14="http://schemas.microsoft.com/office/powerpoint/2010/main" val="238650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Abstract</a:t>
            </a:r>
          </a:p>
        </p:txBody>
      </p:sp>
      <p:sp>
        <p:nvSpPr>
          <p:cNvPr id="3" name="Text Placeholder 2"/>
          <p:cNvSpPr>
            <a:spLocks noGrp="1"/>
          </p:cNvSpPr>
          <p:nvPr>
            <p:ph type="body" idx="1"/>
          </p:nvPr>
        </p:nvSpPr>
        <p:spPr>
          <a:xfrm>
            <a:off x="1060450" y="3581400"/>
            <a:ext cx="10058400" cy="1905000"/>
          </a:xfrm>
        </p:spPr>
        <p:txBody>
          <a:bodyPr>
            <a:normAutofit/>
          </a:bodyPr>
          <a:lstStyle/>
          <a:p>
            <a:r>
              <a:rPr lang="en-US" dirty="0"/>
              <a:t>The goal of this project was to train a model to use historical college basketball game statistics and results compared to the betting odds, lines, and point spreads to generate predictions for upcoming games that would allow one to place lower-risk wagers and boost returns.</a:t>
            </a:r>
          </a:p>
        </p:txBody>
      </p:sp>
      <p:sp>
        <p:nvSpPr>
          <p:cNvPr id="6" name="Rounded Rectangle 5" hidden="1"/>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200" b="1" i="1">
                <a:latin typeface="Arial" pitchFamily="34" charset="0"/>
                <a:cs typeface="Arial" pitchFamily="34" charset="0"/>
              </a:rPr>
              <a:t>NOTE:</a:t>
            </a:r>
          </a:p>
          <a:p>
            <a:pPr>
              <a:spcAft>
                <a:spcPts val="600"/>
              </a:spcAft>
            </a:pPr>
            <a:r>
              <a:rPr lang="en-US" sz="1200" i="1">
                <a:latin typeface="Arial" pitchFamily="34" charset="0"/>
                <a:cs typeface="Arial" pitchFamily="34" charset="0"/>
              </a:rPr>
              <a:t>To change images on this slide, select a picture and delete it. Then click the Insert Picture icon</a:t>
            </a:r>
          </a:p>
          <a:p>
            <a:pPr>
              <a:spcAft>
                <a:spcPts val="600"/>
              </a:spcAft>
            </a:pPr>
            <a:r>
              <a:rPr lang="en-US" sz="1200" i="1">
                <a:latin typeface="Arial" pitchFamily="34" charset="0"/>
                <a:cs typeface="Arial" pitchFamily="34" charset="0"/>
              </a:rPr>
              <a:t>in the placeholder to insert your own image.</a:t>
            </a:r>
          </a:p>
        </p:txBody>
      </p:sp>
    </p:spTree>
    <p:extLst>
      <p:ext uri="{BB962C8B-B14F-4D97-AF65-F5344CB8AC3E}">
        <p14:creationId xmlns:p14="http://schemas.microsoft.com/office/powerpoint/2010/main" val="89528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did we do?</a:t>
            </a:r>
          </a:p>
        </p:txBody>
      </p:sp>
      <p:sp>
        <p:nvSpPr>
          <p:cNvPr id="3" name="Content Placeholder 2"/>
          <p:cNvSpPr>
            <a:spLocks noGrp="1"/>
          </p:cNvSpPr>
          <p:nvPr>
            <p:ph sz="half" idx="1"/>
          </p:nvPr>
        </p:nvSpPr>
        <p:spPr>
          <a:xfrm>
            <a:off x="457200" y="1676401"/>
            <a:ext cx="5455920" cy="4343400"/>
          </a:xfrm>
        </p:spPr>
        <p:txBody>
          <a:bodyPr/>
          <a:lstStyle/>
          <a:p>
            <a:r>
              <a:rPr lang="en-US" dirty="0"/>
              <a:t>Light GBM regression worked best</a:t>
            </a:r>
          </a:p>
          <a:p>
            <a:r>
              <a:rPr lang="en-US" dirty="0"/>
              <a:t>Didn’t perform well enough for the current model to be viable </a:t>
            </a:r>
          </a:p>
          <a:p>
            <a:r>
              <a:rPr lang="en-US" dirty="0"/>
              <a:t>Neural network did not net better results and cost in run time</a:t>
            </a:r>
          </a:p>
          <a:p>
            <a:r>
              <a:rPr lang="en-US" dirty="0"/>
              <a:t>Partially due to linear nature of the data, partially on feature optimization</a:t>
            </a:r>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1294704394"/>
              </p:ext>
            </p:extLst>
          </p:nvPr>
        </p:nvGraphicFramePr>
        <p:xfrm>
          <a:off x="6553200" y="1676401"/>
          <a:ext cx="4724400" cy="3402330"/>
        </p:xfrm>
        <a:graphic>
          <a:graphicData uri="http://schemas.openxmlformats.org/drawingml/2006/table">
            <a:tbl>
              <a:tblPr firstRow="1" bandRow="1">
                <a:tableStyleId>{0E3FDE45-AF77-4B5C-9715-49D594BDF05E}</a:tableStyleId>
              </a:tblPr>
              <a:tblGrid>
                <a:gridCol w="3124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tblGrid>
              <a:tr h="552450">
                <a:tc>
                  <a:txBody>
                    <a:bodyPr/>
                    <a:lstStyle/>
                    <a:p>
                      <a:pPr algn="ctr"/>
                      <a:r>
                        <a:rPr lang="en-US" dirty="0"/>
                        <a:t>Line Source</a:t>
                      </a:r>
                    </a:p>
                  </a:txBody>
                  <a:tcPr anchor="ctr"/>
                </a:tc>
                <a:tc>
                  <a:txBody>
                    <a:bodyPr/>
                    <a:lstStyle/>
                    <a:p>
                      <a:pPr algn="ctr"/>
                      <a:r>
                        <a:rPr lang="en-US" sz="1800" b="1" dirty="0"/>
                        <a:t>Mean Absolute Error</a:t>
                      </a:r>
                      <a:endParaRPr lang="en-US" dirty="0"/>
                    </a:p>
                  </a:txBody>
                  <a:tcPr anchor="ctr"/>
                </a:tc>
                <a:extLst>
                  <a:ext uri="{0D108BD9-81ED-4DB2-BD59-A6C34878D82A}">
                    <a16:rowId xmlns:a16="http://schemas.microsoft.com/office/drawing/2014/main" val="10000"/>
                  </a:ext>
                </a:extLst>
              </a:tr>
              <a:tr h="552450">
                <a:tc>
                  <a:txBody>
                    <a:bodyPr/>
                    <a:lstStyle/>
                    <a:p>
                      <a:pPr algn="ctr"/>
                      <a:r>
                        <a:rPr lang="en-US" dirty="0"/>
                        <a:t>Book – Opening Line</a:t>
                      </a:r>
                    </a:p>
                  </a:txBody>
                  <a:tcPr anchor="ctr"/>
                </a:tc>
                <a:tc>
                  <a:txBody>
                    <a:bodyPr/>
                    <a:lstStyle/>
                    <a:p>
                      <a:pPr algn="ctr"/>
                      <a:r>
                        <a:rPr lang="en-US" dirty="0"/>
                        <a:t>8.604</a:t>
                      </a:r>
                    </a:p>
                  </a:txBody>
                  <a:tcPr anchor="ctr"/>
                </a:tc>
                <a:extLst>
                  <a:ext uri="{0D108BD9-81ED-4DB2-BD59-A6C34878D82A}">
                    <a16:rowId xmlns:a16="http://schemas.microsoft.com/office/drawing/2014/main" val="10001"/>
                  </a:ext>
                </a:extLst>
              </a:tr>
              <a:tr h="552450">
                <a:tc>
                  <a:txBody>
                    <a:bodyPr/>
                    <a:lstStyle/>
                    <a:p>
                      <a:pPr algn="ctr"/>
                      <a:r>
                        <a:rPr lang="en-US" dirty="0"/>
                        <a:t>Book – Closing Line</a:t>
                      </a:r>
                    </a:p>
                  </a:txBody>
                  <a:tcPr anchor="ctr"/>
                </a:tc>
                <a:tc>
                  <a:txBody>
                    <a:bodyPr/>
                    <a:lstStyle/>
                    <a:p>
                      <a:pPr algn="ctr"/>
                      <a:r>
                        <a:rPr lang="en-US" dirty="0"/>
                        <a:t>8.526</a:t>
                      </a:r>
                    </a:p>
                  </a:txBody>
                  <a:tcPr anchor="ctr"/>
                </a:tc>
                <a:extLst>
                  <a:ext uri="{0D108BD9-81ED-4DB2-BD59-A6C34878D82A}">
                    <a16:rowId xmlns:a16="http://schemas.microsoft.com/office/drawing/2014/main" val="10002"/>
                  </a:ext>
                </a:extLst>
              </a:tr>
              <a:tr h="552450">
                <a:tc>
                  <a:txBody>
                    <a:bodyPr/>
                    <a:lstStyle/>
                    <a:p>
                      <a:pPr algn="ctr"/>
                      <a:r>
                        <a:rPr lang="en-US" dirty="0"/>
                        <a:t>SK-Learn Linear Regression</a:t>
                      </a:r>
                    </a:p>
                  </a:txBody>
                  <a:tcPr anchor="ctr"/>
                </a:tc>
                <a:tc>
                  <a:txBody>
                    <a:bodyPr/>
                    <a:lstStyle/>
                    <a:p>
                      <a:pPr algn="ctr"/>
                      <a:r>
                        <a:rPr lang="en-US" sz="1800" b="1" dirty="0"/>
                        <a:t>9.114</a:t>
                      </a:r>
                      <a:endParaRPr lang="en-US" dirty="0"/>
                    </a:p>
                  </a:txBody>
                  <a:tcPr anchor="ctr"/>
                </a:tc>
                <a:extLst>
                  <a:ext uri="{0D108BD9-81ED-4DB2-BD59-A6C34878D82A}">
                    <a16:rowId xmlns:a16="http://schemas.microsoft.com/office/drawing/2014/main" val="10003"/>
                  </a:ext>
                </a:extLst>
              </a:tr>
              <a:tr h="552450">
                <a:tc>
                  <a:txBody>
                    <a:bodyPr/>
                    <a:lstStyle/>
                    <a:p>
                      <a:pPr algn="ctr"/>
                      <a:r>
                        <a:rPr lang="en-US" dirty="0"/>
                        <a:t>Light GBM Model Regression</a:t>
                      </a:r>
                    </a:p>
                  </a:txBody>
                  <a:tcPr anchor="ctr"/>
                </a:tc>
                <a:tc>
                  <a:txBody>
                    <a:bodyPr/>
                    <a:lstStyle/>
                    <a:p>
                      <a:pPr algn="ctr"/>
                      <a:r>
                        <a:rPr lang="en-US" dirty="0"/>
                        <a:t>9.031</a:t>
                      </a:r>
                    </a:p>
                  </a:txBody>
                  <a:tcPr anchor="ctr"/>
                </a:tc>
                <a:extLst>
                  <a:ext uri="{0D108BD9-81ED-4DB2-BD59-A6C34878D82A}">
                    <a16:rowId xmlns:a16="http://schemas.microsoft.com/office/drawing/2014/main" val="1874113814"/>
                  </a:ext>
                </a:extLst>
              </a:tr>
              <a:tr h="552450">
                <a:tc>
                  <a:txBody>
                    <a:bodyPr/>
                    <a:lstStyle/>
                    <a:p>
                      <a:pPr algn="ctr"/>
                      <a:r>
                        <a:rPr lang="en-US" dirty="0"/>
                        <a:t>Neural Network</a:t>
                      </a:r>
                    </a:p>
                  </a:txBody>
                  <a:tcPr anchor="ctr"/>
                </a:tc>
                <a:tc>
                  <a:txBody>
                    <a:bodyPr/>
                    <a:lstStyle/>
                    <a:p>
                      <a:pPr algn="ctr"/>
                      <a:r>
                        <a:rPr lang="en-US" dirty="0"/>
                        <a:t>9.153</a:t>
                      </a:r>
                    </a:p>
                  </a:txBody>
                  <a:tcPr anchor="ctr"/>
                </a:tc>
                <a:extLst>
                  <a:ext uri="{0D108BD9-81ED-4DB2-BD59-A6C34878D82A}">
                    <a16:rowId xmlns:a16="http://schemas.microsoft.com/office/drawing/2014/main" val="569376756"/>
                  </a:ext>
                </a:extLst>
              </a:tr>
            </a:tbl>
          </a:graphicData>
        </a:graphic>
      </p:graphicFrame>
    </p:spTree>
    <p:extLst>
      <p:ext uri="{BB962C8B-B14F-4D97-AF65-F5344CB8AC3E}">
        <p14:creationId xmlns:p14="http://schemas.microsoft.com/office/powerpoint/2010/main" val="259839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Next steps?</a:t>
            </a:r>
          </a:p>
        </p:txBody>
      </p:sp>
      <p:sp>
        <p:nvSpPr>
          <p:cNvPr id="15" name="Content Placeholder 14">
            <a:extLst>
              <a:ext uri="{FF2B5EF4-FFF2-40B4-BE49-F238E27FC236}">
                <a16:creationId xmlns:a16="http://schemas.microsoft.com/office/drawing/2014/main" id="{6ABC9D55-4483-4CE8-9D2E-B56DE759B8BB}"/>
              </a:ext>
            </a:extLst>
          </p:cNvPr>
          <p:cNvSpPr>
            <a:spLocks noGrp="1"/>
          </p:cNvSpPr>
          <p:nvPr>
            <p:ph idx="1"/>
          </p:nvPr>
        </p:nvSpPr>
        <p:spPr/>
        <p:txBody>
          <a:bodyPr>
            <a:normAutofit/>
          </a:bodyPr>
          <a:lstStyle/>
          <a:p>
            <a:r>
              <a:rPr lang="en-US" dirty="0"/>
              <a:t>Add additional feature information </a:t>
            </a:r>
          </a:p>
          <a:p>
            <a:pPr lvl="1"/>
            <a:r>
              <a:rPr lang="en-US" dirty="0"/>
              <a:t>Strength of schedule</a:t>
            </a:r>
          </a:p>
          <a:p>
            <a:pPr lvl="1"/>
            <a:r>
              <a:rPr lang="en-US" dirty="0"/>
              <a:t>Team rosters &amp; player metrics (height/weight)</a:t>
            </a:r>
          </a:p>
          <a:p>
            <a:pPr lvl="2"/>
            <a:r>
              <a:rPr lang="en-US" dirty="0"/>
              <a:t>Individual player statistics</a:t>
            </a:r>
          </a:p>
          <a:p>
            <a:pPr lvl="1"/>
            <a:r>
              <a:rPr lang="en-US" dirty="0"/>
              <a:t>Recruiting rankings</a:t>
            </a:r>
          </a:p>
          <a:p>
            <a:endParaRPr lang="en-US" dirty="0"/>
          </a:p>
        </p:txBody>
      </p:sp>
    </p:spTree>
    <p:extLst>
      <p:ext uri="{BB962C8B-B14F-4D97-AF65-F5344CB8AC3E}">
        <p14:creationId xmlns:p14="http://schemas.microsoft.com/office/powerpoint/2010/main" val="1942503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Background – Sports Betting</a:t>
            </a:r>
          </a:p>
        </p:txBody>
      </p:sp>
      <p:sp>
        <p:nvSpPr>
          <p:cNvPr id="3" name="Text Placeholder 2"/>
          <p:cNvSpPr>
            <a:spLocks noGrp="1"/>
          </p:cNvSpPr>
          <p:nvPr>
            <p:ph type="body" idx="1"/>
          </p:nvPr>
        </p:nvSpPr>
        <p:spPr>
          <a:xfrm>
            <a:off x="1060450" y="3581400"/>
            <a:ext cx="10058400" cy="1905000"/>
          </a:xfrm>
        </p:spPr>
        <p:txBody>
          <a:bodyPr>
            <a:normAutofit fontScale="40000" lnSpcReduction="20000"/>
          </a:bodyPr>
          <a:lstStyle/>
          <a:p>
            <a:pPr marL="342900" indent="-342900">
              <a:buFont typeface="Arial" panose="020B0604020202020204" pitchFamily="34" charset="0"/>
              <a:buChar char="•"/>
            </a:pPr>
            <a:r>
              <a:rPr lang="en-US" dirty="0"/>
              <a:t>Why look at sports betting?</a:t>
            </a:r>
          </a:p>
          <a:p>
            <a:pPr marL="800100" lvl="1" indent="-342900">
              <a:buFont typeface="Arial" panose="020B0604020202020204" pitchFamily="34" charset="0"/>
              <a:buChar char="•"/>
            </a:pPr>
            <a:r>
              <a:rPr lang="en-US" dirty="0"/>
              <a:t>It is now legal in Colorado.</a:t>
            </a:r>
          </a:p>
          <a:p>
            <a:pPr marL="800100" lvl="1" indent="-342900">
              <a:buFont typeface="Arial" panose="020B0604020202020204" pitchFamily="34" charset="0"/>
              <a:buChar char="•"/>
            </a:pPr>
            <a:r>
              <a:rPr lang="en-US" dirty="0"/>
              <a:t>I’ve never participated in sports betting.</a:t>
            </a:r>
          </a:p>
          <a:p>
            <a:pPr marL="800100" lvl="1" indent="-342900">
              <a:buFont typeface="Arial" panose="020B0604020202020204" pitchFamily="34" charset="0"/>
              <a:buChar char="•"/>
            </a:pPr>
            <a:r>
              <a:rPr lang="en-US" dirty="0"/>
              <a:t>I’m a risk averse person.</a:t>
            </a:r>
          </a:p>
          <a:p>
            <a:pPr marL="342900" indent="-342900">
              <a:buFont typeface="Arial" panose="020B0604020202020204" pitchFamily="34" charset="0"/>
              <a:buChar char="•"/>
            </a:pPr>
            <a:r>
              <a:rPr lang="en-US" dirty="0"/>
              <a:t>Why choose college basketball as the topic?</a:t>
            </a:r>
          </a:p>
          <a:p>
            <a:pPr marL="800100" lvl="1" indent="-342900">
              <a:buFont typeface="Arial" panose="020B0604020202020204" pitchFamily="34" charset="0"/>
              <a:buChar char="•"/>
            </a:pPr>
            <a:r>
              <a:rPr lang="en-US" dirty="0"/>
              <a:t>Because I like it.</a:t>
            </a:r>
          </a:p>
          <a:p>
            <a:pPr marL="800100" lvl="1" indent="-342900">
              <a:buFont typeface="Arial" panose="020B0604020202020204" pitchFamily="34" charset="0"/>
              <a:buChar char="•"/>
            </a:pPr>
            <a:r>
              <a:rPr lang="en-US" dirty="0"/>
              <a:t>There are a lot of games and statistics available.</a:t>
            </a:r>
          </a:p>
          <a:p>
            <a:pPr marL="800100" lvl="1" indent="-342900">
              <a:buFont typeface="Arial" panose="020B0604020202020204" pitchFamily="34" charset="0"/>
              <a:buChar char="•"/>
            </a:pPr>
            <a:r>
              <a:rPr lang="en-US" dirty="0"/>
              <a:t>Unlike football, baseball, and hockey, all of a team’s players have the same statistics tracked.</a:t>
            </a:r>
          </a:p>
          <a:p>
            <a:pPr marL="342900" indent="-342900">
              <a:buFont typeface="Arial" panose="020B0604020202020204" pitchFamily="34" charset="0"/>
              <a:buChar char="•"/>
            </a:pPr>
            <a:endParaRPr lang="en-US" dirty="0"/>
          </a:p>
        </p:txBody>
      </p:sp>
      <p:sp>
        <p:nvSpPr>
          <p:cNvPr id="6" name="Rounded Rectangle 5" hidden="1"/>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200" b="1" i="1">
                <a:latin typeface="Arial" pitchFamily="34" charset="0"/>
                <a:cs typeface="Arial" pitchFamily="34" charset="0"/>
              </a:rPr>
              <a:t>NOTE:</a:t>
            </a:r>
          </a:p>
          <a:p>
            <a:pPr>
              <a:spcAft>
                <a:spcPts val="600"/>
              </a:spcAft>
            </a:pPr>
            <a:r>
              <a:rPr lang="en-US" sz="1200" i="1">
                <a:latin typeface="Arial" pitchFamily="34" charset="0"/>
                <a:cs typeface="Arial" pitchFamily="34" charset="0"/>
              </a:rPr>
              <a:t>To change images on this slide, select a picture and delete it. Then click the Insert Picture icon</a:t>
            </a:r>
          </a:p>
          <a:p>
            <a:pPr>
              <a:spcAft>
                <a:spcPts val="600"/>
              </a:spcAft>
            </a:pPr>
            <a:r>
              <a:rPr lang="en-US" sz="1200" i="1">
                <a:latin typeface="Arial" pitchFamily="34" charset="0"/>
                <a:cs typeface="Arial" pitchFamily="34" charset="0"/>
              </a:rPr>
              <a:t>in the placeholder to insert your own image.</a:t>
            </a:r>
          </a:p>
        </p:txBody>
      </p:sp>
    </p:spTree>
    <p:extLst>
      <p:ext uri="{BB962C8B-B14F-4D97-AF65-F5344CB8AC3E}">
        <p14:creationId xmlns:p14="http://schemas.microsoft.com/office/powerpoint/2010/main" val="173913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Sports Betting </a:t>
            </a:r>
            <a:br>
              <a:rPr lang="en-US" dirty="0"/>
            </a:br>
            <a:r>
              <a:rPr lang="en-US" dirty="0"/>
              <a:t>at a glance</a:t>
            </a:r>
            <a:br>
              <a:rPr lang="en-US" dirty="0"/>
            </a:br>
            <a:br>
              <a:rPr lang="en-US" dirty="0"/>
            </a:br>
            <a:r>
              <a:rPr lang="en-US" dirty="0"/>
              <a:t>Colorado  - 2020</a:t>
            </a:r>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4822" r="14822"/>
          <a:stretch/>
        </p:blipFill>
        <p:spPr>
          <a:noFill/>
        </p:spPr>
      </p:pic>
      <p:sp>
        <p:nvSpPr>
          <p:cNvPr id="3" name="Text Placeholder 2"/>
          <p:cNvSpPr>
            <a:spLocks noGrp="1"/>
          </p:cNvSpPr>
          <p:nvPr>
            <p:ph type="body" sz="half" idx="2"/>
          </p:nvPr>
        </p:nvSpPr>
        <p:spPr/>
        <p:txBody>
          <a:bodyPr>
            <a:normAutofit fontScale="92500" lnSpcReduction="10000"/>
          </a:bodyPr>
          <a:lstStyle/>
          <a:p>
            <a:r>
              <a:rPr lang="en-US" dirty="0"/>
              <a:t>May 1, 2020 - sports betting became legal in Colorado.</a:t>
            </a:r>
          </a:p>
          <a:p>
            <a:r>
              <a:rPr lang="en-US" dirty="0"/>
              <a:t>14 operators have acquired Colorado sports betting licenses for launch in 2020.</a:t>
            </a:r>
          </a:p>
          <a:p>
            <a:r>
              <a:rPr lang="en-US" dirty="0"/>
              <a:t>10% of sports betting revenue will be levied as taxes to fund the Colorado Water Plan.</a:t>
            </a:r>
          </a:p>
          <a:p>
            <a:endParaRPr lang="en-US" dirty="0"/>
          </a:p>
        </p:txBody>
      </p:sp>
      <p:sp>
        <p:nvSpPr>
          <p:cNvPr id="6" name="Rounded Rectangle 5" hidden="1"/>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200" b="1" i="1">
                <a:latin typeface="Arial" pitchFamily="34" charset="0"/>
                <a:cs typeface="Arial" pitchFamily="34" charset="0"/>
              </a:rPr>
              <a:t>NOTE:</a:t>
            </a:r>
          </a:p>
          <a:p>
            <a:pPr>
              <a:spcAft>
                <a:spcPts val="600"/>
              </a:spcAft>
            </a:pPr>
            <a:r>
              <a:rPr lang="en-US" sz="1200" i="1">
                <a:latin typeface="Arial" pitchFamily="34" charset="0"/>
                <a:cs typeface="Arial" pitchFamily="34" charset="0"/>
              </a:rPr>
              <a:t>To change images on this slide, select a picture and delete it. Then click the Insert Picture icon</a:t>
            </a:r>
          </a:p>
          <a:p>
            <a:pPr>
              <a:spcAft>
                <a:spcPts val="600"/>
              </a:spcAft>
            </a:pPr>
            <a:r>
              <a:rPr lang="en-US" sz="1200" i="1">
                <a:latin typeface="Arial" pitchFamily="34" charset="0"/>
                <a:cs typeface="Arial" pitchFamily="34" charset="0"/>
              </a:rPr>
              <a:t>in the placeholder to insert your own image.</a:t>
            </a:r>
          </a:p>
        </p:txBody>
      </p:sp>
    </p:spTree>
    <p:extLst>
      <p:ext uri="{BB962C8B-B14F-4D97-AF65-F5344CB8AC3E}">
        <p14:creationId xmlns:p14="http://schemas.microsoft.com/office/powerpoint/2010/main" val="305338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Sports Betting </a:t>
            </a:r>
            <a:br>
              <a:rPr lang="en-US" dirty="0"/>
            </a:br>
            <a:r>
              <a:rPr lang="en-US" dirty="0"/>
              <a:t>at a glance</a:t>
            </a:r>
            <a:br>
              <a:rPr lang="en-US" dirty="0"/>
            </a:br>
            <a:br>
              <a:rPr lang="en-US" dirty="0"/>
            </a:br>
            <a:r>
              <a:rPr lang="en-US" dirty="0"/>
              <a:t>Nevada - 2019</a:t>
            </a:r>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4822" r="14822"/>
          <a:stretch/>
        </p:blipFill>
        <p:spPr>
          <a:noFill/>
        </p:spPr>
      </p:pic>
      <p:sp>
        <p:nvSpPr>
          <p:cNvPr id="3" name="Text Placeholder 2"/>
          <p:cNvSpPr>
            <a:spLocks noGrp="1"/>
          </p:cNvSpPr>
          <p:nvPr>
            <p:ph type="body" sz="half" idx="2"/>
          </p:nvPr>
        </p:nvSpPr>
        <p:spPr/>
        <p:txBody>
          <a:bodyPr>
            <a:normAutofit fontScale="92500" lnSpcReduction="20000"/>
          </a:bodyPr>
          <a:lstStyle/>
          <a:p>
            <a:r>
              <a:rPr lang="en-US" dirty="0"/>
              <a:t>191 total sports betting locations active.</a:t>
            </a:r>
          </a:p>
          <a:p>
            <a:r>
              <a:rPr lang="en-US" dirty="0"/>
              <a:t>$5.3 billion wagered by sports bettors.</a:t>
            </a:r>
          </a:p>
          <a:p>
            <a:r>
              <a:rPr lang="en-US" dirty="0"/>
              <a:t>Sports books kept $329 million.</a:t>
            </a:r>
          </a:p>
          <a:p>
            <a:r>
              <a:rPr lang="en-US" dirty="0"/>
              <a:t>Sports winnings accounted for only 2.74% of total casino wins.</a:t>
            </a:r>
          </a:p>
        </p:txBody>
      </p:sp>
      <p:sp>
        <p:nvSpPr>
          <p:cNvPr id="6" name="Rounded Rectangle 5" hidden="1"/>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200" b="1" i="1">
                <a:latin typeface="Arial" pitchFamily="34" charset="0"/>
                <a:cs typeface="Arial" pitchFamily="34" charset="0"/>
              </a:rPr>
              <a:t>NOTE:</a:t>
            </a:r>
          </a:p>
          <a:p>
            <a:pPr>
              <a:spcAft>
                <a:spcPts val="600"/>
              </a:spcAft>
            </a:pPr>
            <a:r>
              <a:rPr lang="en-US" sz="1200" i="1">
                <a:latin typeface="Arial" pitchFamily="34" charset="0"/>
                <a:cs typeface="Arial" pitchFamily="34" charset="0"/>
              </a:rPr>
              <a:t>To change images on this slide, select a picture and delete it. Then click the Insert Picture icon</a:t>
            </a:r>
          </a:p>
          <a:p>
            <a:pPr>
              <a:spcAft>
                <a:spcPts val="600"/>
              </a:spcAft>
            </a:pPr>
            <a:r>
              <a:rPr lang="en-US" sz="1200" i="1">
                <a:latin typeface="Arial" pitchFamily="34" charset="0"/>
                <a:cs typeface="Arial" pitchFamily="34" charset="0"/>
              </a:rPr>
              <a:t>in the placeholder to insert your own image.</a:t>
            </a:r>
          </a:p>
        </p:txBody>
      </p:sp>
      <p:sp>
        <p:nvSpPr>
          <p:cNvPr id="4" name="TextBox 3">
            <a:extLst>
              <a:ext uri="{FF2B5EF4-FFF2-40B4-BE49-F238E27FC236}">
                <a16:creationId xmlns:a16="http://schemas.microsoft.com/office/drawing/2014/main" id="{02572849-6BB3-4E8C-A8FC-8F5A1785DE6A}"/>
              </a:ext>
            </a:extLst>
          </p:cNvPr>
          <p:cNvSpPr txBox="1"/>
          <p:nvPr/>
        </p:nvSpPr>
        <p:spPr>
          <a:xfrm>
            <a:off x="9829800" y="5941367"/>
            <a:ext cx="2362200"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800" dirty="0"/>
              <a:t>Nevada Sports Betting Totals: 1984-2019. Las Vegas: Center for Gaming Research, University Libraries, University of Nevada Las Vegas, 2020. </a:t>
            </a:r>
          </a:p>
        </p:txBody>
      </p:sp>
    </p:spTree>
    <p:extLst>
      <p:ext uri="{BB962C8B-B14F-4D97-AF65-F5344CB8AC3E}">
        <p14:creationId xmlns:p14="http://schemas.microsoft.com/office/powerpoint/2010/main" val="236436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Nevada Sports Betting Totals</a:t>
            </a:r>
            <a:br>
              <a:rPr lang="en-US" dirty="0"/>
            </a:br>
            <a:br>
              <a:rPr lang="en-US" dirty="0"/>
            </a:br>
            <a:r>
              <a:rPr lang="en-US" dirty="0"/>
              <a:t>1984-2019</a:t>
            </a:r>
          </a:p>
        </p:txBody>
      </p:sp>
      <p:pic>
        <p:nvPicPr>
          <p:cNvPr id="7" name="Content Placeholder 6" descr="A close up of a map&#10;&#10;Description automatically generated">
            <a:extLst>
              <a:ext uri="{FF2B5EF4-FFF2-40B4-BE49-F238E27FC236}">
                <a16:creationId xmlns:a16="http://schemas.microsoft.com/office/drawing/2014/main" id="{8E6C8BE6-5CBF-4F80-8AB3-7BF9B687A0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67254"/>
            <a:ext cx="6172200" cy="3323492"/>
          </a:xfrm>
        </p:spPr>
      </p:pic>
      <p:sp>
        <p:nvSpPr>
          <p:cNvPr id="4" name="Text Placeholder 3"/>
          <p:cNvSpPr>
            <a:spLocks noGrp="1"/>
          </p:cNvSpPr>
          <p:nvPr>
            <p:ph type="body" sz="half" idx="2"/>
          </p:nvPr>
        </p:nvSpPr>
        <p:spPr/>
        <p:txBody>
          <a:bodyPr>
            <a:normAutofit fontScale="92500" lnSpcReduction="20000"/>
          </a:bodyPr>
          <a:lstStyle/>
          <a:p>
            <a:r>
              <a:rPr lang="en-US" dirty="0"/>
              <a:t>Book Wins is the amount the sports books kept for  a calendar year (cash-in minus payoffs)</a:t>
            </a:r>
          </a:p>
          <a:p>
            <a:r>
              <a:rPr lang="en-US" dirty="0"/>
              <a:t>Wagered is an estimate of total amount wagered in a calendar year derived by dividing book wins by the reported book win percentage</a:t>
            </a:r>
          </a:p>
        </p:txBody>
      </p:sp>
      <p:sp>
        <p:nvSpPr>
          <p:cNvPr id="9" name="TextBox 8">
            <a:extLst>
              <a:ext uri="{FF2B5EF4-FFF2-40B4-BE49-F238E27FC236}">
                <a16:creationId xmlns:a16="http://schemas.microsoft.com/office/drawing/2014/main" id="{8F14F881-790D-4084-8945-13F8FB992D67}"/>
              </a:ext>
            </a:extLst>
          </p:cNvPr>
          <p:cNvSpPr txBox="1"/>
          <p:nvPr/>
        </p:nvSpPr>
        <p:spPr>
          <a:xfrm>
            <a:off x="9829800" y="5941367"/>
            <a:ext cx="2362200"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800" dirty="0"/>
              <a:t>Nevada Sports Betting Totals: 1984-2019. Las Vegas: Center for Gaming Research, University Libraries, University of Nevada Las Vegas, 2020. </a:t>
            </a:r>
          </a:p>
        </p:txBody>
      </p:sp>
    </p:spTree>
    <p:extLst>
      <p:ext uri="{BB962C8B-B14F-4D97-AF65-F5344CB8AC3E}">
        <p14:creationId xmlns:p14="http://schemas.microsoft.com/office/powerpoint/2010/main" val="194957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Nevada Sports Betting Totals</a:t>
            </a:r>
            <a:br>
              <a:rPr lang="en-US" dirty="0"/>
            </a:br>
            <a:br>
              <a:rPr lang="en-US" dirty="0"/>
            </a:br>
            <a:r>
              <a:rPr lang="en-US" dirty="0"/>
              <a:t>1984-2019</a:t>
            </a:r>
          </a:p>
        </p:txBody>
      </p:sp>
      <p:pic>
        <p:nvPicPr>
          <p:cNvPr id="7" name="Content Placeholder 6">
            <a:extLst>
              <a:ext uri="{FF2B5EF4-FFF2-40B4-BE49-F238E27FC236}">
                <a16:creationId xmlns:a16="http://schemas.microsoft.com/office/drawing/2014/main" id="{8E6C8BE6-5CBF-4F80-8AB3-7BF9B687A0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609600" y="1767254"/>
            <a:ext cx="6172200" cy="3323492"/>
          </a:xfrm>
        </p:spPr>
      </p:pic>
      <p:sp>
        <p:nvSpPr>
          <p:cNvPr id="4" name="Text Placeholder 3"/>
          <p:cNvSpPr>
            <a:spLocks noGrp="1"/>
          </p:cNvSpPr>
          <p:nvPr>
            <p:ph type="body" sz="half" idx="2"/>
          </p:nvPr>
        </p:nvSpPr>
        <p:spPr/>
        <p:txBody>
          <a:bodyPr>
            <a:normAutofit lnSpcReduction="10000"/>
          </a:bodyPr>
          <a:lstStyle/>
          <a:p>
            <a:r>
              <a:rPr lang="en-US" dirty="0"/>
              <a:t>Comparison of total sports wins to total casino gaming wins over time</a:t>
            </a:r>
          </a:p>
          <a:p>
            <a:r>
              <a:rPr lang="en-US" dirty="0"/>
              <a:t>Total gaming wins for 2019 were &gt; $12 billion</a:t>
            </a:r>
          </a:p>
          <a:p>
            <a:r>
              <a:rPr lang="en-US" dirty="0"/>
              <a:t>Sports wins accounted for $329 million of total wins in 2019</a:t>
            </a:r>
          </a:p>
        </p:txBody>
      </p:sp>
      <p:sp>
        <p:nvSpPr>
          <p:cNvPr id="9" name="TextBox 8">
            <a:extLst>
              <a:ext uri="{FF2B5EF4-FFF2-40B4-BE49-F238E27FC236}">
                <a16:creationId xmlns:a16="http://schemas.microsoft.com/office/drawing/2014/main" id="{8F14F881-790D-4084-8945-13F8FB992D67}"/>
              </a:ext>
            </a:extLst>
          </p:cNvPr>
          <p:cNvSpPr txBox="1"/>
          <p:nvPr/>
        </p:nvSpPr>
        <p:spPr>
          <a:xfrm>
            <a:off x="9829800" y="5941367"/>
            <a:ext cx="2362200"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800" dirty="0"/>
              <a:t>Nevada Sports Betting Totals: 1984-2019. Las Vegas: Center for Gaming Research, University Libraries, University of Nevada Las Vegas, 2020. </a:t>
            </a:r>
          </a:p>
        </p:txBody>
      </p:sp>
    </p:spTree>
    <p:extLst>
      <p:ext uri="{BB962C8B-B14F-4D97-AF65-F5344CB8AC3E}">
        <p14:creationId xmlns:p14="http://schemas.microsoft.com/office/powerpoint/2010/main" val="3514896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Nevada Sports Betting Totals</a:t>
            </a:r>
            <a:br>
              <a:rPr lang="en-US" dirty="0"/>
            </a:br>
            <a:br>
              <a:rPr lang="en-US" dirty="0"/>
            </a:br>
            <a:r>
              <a:rPr lang="en-US" dirty="0"/>
              <a:t>1984-2019</a:t>
            </a:r>
          </a:p>
        </p:txBody>
      </p:sp>
      <p:pic>
        <p:nvPicPr>
          <p:cNvPr id="7" name="Content Placeholder 6">
            <a:extLst>
              <a:ext uri="{FF2B5EF4-FFF2-40B4-BE49-F238E27FC236}">
                <a16:creationId xmlns:a16="http://schemas.microsoft.com/office/drawing/2014/main" id="{8E6C8BE6-5CBF-4F80-8AB3-7BF9B687A0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609600" y="1767254"/>
            <a:ext cx="6172200" cy="3323492"/>
          </a:xfrm>
        </p:spPr>
      </p:pic>
      <p:sp>
        <p:nvSpPr>
          <p:cNvPr id="4" name="Text Placeholder 3"/>
          <p:cNvSpPr>
            <a:spLocks noGrp="1"/>
          </p:cNvSpPr>
          <p:nvPr>
            <p:ph type="body" sz="half" idx="2"/>
          </p:nvPr>
        </p:nvSpPr>
        <p:spPr/>
        <p:txBody>
          <a:bodyPr>
            <a:normAutofit/>
          </a:bodyPr>
          <a:lstStyle/>
          <a:p>
            <a:r>
              <a:rPr lang="en-US" dirty="0"/>
              <a:t>Comparison of total sports wins to total casino gaming wins over time</a:t>
            </a:r>
          </a:p>
          <a:p>
            <a:r>
              <a:rPr lang="en-US" dirty="0"/>
              <a:t>Percentage of total gaming wins has increased from 0.68% in 1984 to 2.74% in 2019</a:t>
            </a:r>
          </a:p>
        </p:txBody>
      </p:sp>
      <p:sp>
        <p:nvSpPr>
          <p:cNvPr id="9" name="TextBox 8">
            <a:extLst>
              <a:ext uri="{FF2B5EF4-FFF2-40B4-BE49-F238E27FC236}">
                <a16:creationId xmlns:a16="http://schemas.microsoft.com/office/drawing/2014/main" id="{8F14F881-790D-4084-8945-13F8FB992D67}"/>
              </a:ext>
            </a:extLst>
          </p:cNvPr>
          <p:cNvSpPr txBox="1"/>
          <p:nvPr/>
        </p:nvSpPr>
        <p:spPr>
          <a:xfrm>
            <a:off x="9829800" y="5941367"/>
            <a:ext cx="2362200"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800" dirty="0"/>
              <a:t>Nevada Sports Betting Totals: 1984-2019. Las Vegas: Center for Gaming Research, University Libraries, University of Nevada Las Vegas, 2020. </a:t>
            </a:r>
          </a:p>
        </p:txBody>
      </p:sp>
    </p:spTree>
    <p:extLst>
      <p:ext uri="{BB962C8B-B14F-4D97-AF65-F5344CB8AC3E}">
        <p14:creationId xmlns:p14="http://schemas.microsoft.com/office/powerpoint/2010/main" val="402225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sketball 16x9">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ketball presentation (widescreen).potx" id="{CC5AF3F1-F1AD-46F5-B229-4E1329F06412}" vid="{B7E1BF64-2168-4738-AA42-CF7C9F7F9E95}"/>
    </a:ext>
  </a:extLst>
</a:theme>
</file>

<file path=ppt/theme/theme2.xml><?xml version="1.0" encoding="utf-8"?>
<a:theme xmlns:a="http://schemas.openxmlformats.org/drawingml/2006/main" name="Office Them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TotalTime>
  <Words>1844</Words>
  <Application>Microsoft Office PowerPoint</Application>
  <PresentationFormat>Widescreen</PresentationFormat>
  <Paragraphs>220</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Franklin Gothic Medium</vt:lpstr>
      <vt:lpstr>Impact</vt:lpstr>
      <vt:lpstr>Basketball 16x9</vt:lpstr>
      <vt:lpstr>Machine Learning vs Las Vegas</vt:lpstr>
      <vt:lpstr>Disclaimer</vt:lpstr>
      <vt:lpstr>Abstract</vt:lpstr>
      <vt:lpstr>Background – Sports Betting</vt:lpstr>
      <vt:lpstr>Sports Betting  at a glance  Colorado  - 2020</vt:lpstr>
      <vt:lpstr>Sports Betting  at a glance  Nevada - 2019</vt:lpstr>
      <vt:lpstr>Nevada Sports Betting Totals  1984-2019</vt:lpstr>
      <vt:lpstr>Nevada Sports Betting Totals  1984-2019</vt:lpstr>
      <vt:lpstr>Nevada Sports Betting Totals  1984-2019</vt:lpstr>
      <vt:lpstr>Sports Betting &amp; College Basketball  Quick Definitions</vt:lpstr>
      <vt:lpstr>Data Sets</vt:lpstr>
      <vt:lpstr>Sports Book Mean Absolute Error  2011-2019</vt:lpstr>
      <vt:lpstr>Sports Book Mean Absolute Error  2011-2019</vt:lpstr>
      <vt:lpstr>Collection – Cleansing – Compilation</vt:lpstr>
      <vt:lpstr>Collection – Cleansing – Compilation</vt:lpstr>
      <vt:lpstr>Collection – Cleansing – Compilation</vt:lpstr>
      <vt:lpstr>Collection – Cleansing – Compilation</vt:lpstr>
      <vt:lpstr>Collection – Cleansing – Compilation</vt:lpstr>
      <vt:lpstr>Collection – Cleansing – Compilation</vt:lpstr>
      <vt:lpstr>Collection – Cleansing – Compilation</vt:lpstr>
      <vt:lpstr>Collection – Cleansing – Compilation</vt:lpstr>
      <vt:lpstr>Collection – Cleansing – Compilation</vt:lpstr>
      <vt:lpstr>Collection – Cleansing – Compilation</vt:lpstr>
      <vt:lpstr>Pearson’s Correlation</vt:lpstr>
      <vt:lpstr>LOFO Importance (Leave One Feature Out)</vt:lpstr>
      <vt:lpstr>Model</vt:lpstr>
      <vt:lpstr>Linear Regression Coefficient (Avg over 5 folds)</vt:lpstr>
      <vt:lpstr>Light Gradient Boosting Framework (Avg over 5 folds)</vt:lpstr>
      <vt:lpstr>Neural Network</vt:lpstr>
      <vt:lpstr>How did we do?</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vs Las Vegas</dc:title>
  <dc:creator>Sean Hoffman</dc:creator>
  <cp:lastModifiedBy>Sean Hoffman</cp:lastModifiedBy>
  <cp:revision>15</cp:revision>
  <dcterms:created xsi:type="dcterms:W3CDTF">2020-05-23T16:09:59Z</dcterms:created>
  <dcterms:modified xsi:type="dcterms:W3CDTF">2020-05-25T01:15:44Z</dcterms:modified>
</cp:coreProperties>
</file>